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7FFFD0F9_D0C08293.xml" ContentType="application/vnd.ms-powerpoint.comments+xml"/>
  <Override PartName="/ppt/notesSlides/notesSlide2.xml" ContentType="application/vnd.openxmlformats-officedocument.presentationml.notesSlide+xml"/>
  <Override PartName="/ppt/comments/modernComment_7FFFD102_FEA62CF7.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7FFFD0FE_8817CB1F.xml" ContentType="application/vnd.ms-powerpoint.comments+xml"/>
  <Override PartName="/ppt/notesSlides/notesSlide5.xml" ContentType="application/vnd.openxmlformats-officedocument.presentationml.notesSlide+xml"/>
  <Override PartName="/ppt/comments/modernComment_174_2CCF5B06.xml" ContentType="application/vnd.ms-powerpoint.comments+xml"/>
  <Override PartName="/ppt/notesSlides/notesSlide6.xml" ContentType="application/vnd.openxmlformats-officedocument.presentationml.notesSlide+xml"/>
  <Override PartName="/ppt/comments/modernComment_7FFFD100_C50DD791.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1" r:id="rId5"/>
  </p:sldMasterIdLst>
  <p:notesMasterIdLst>
    <p:notesMasterId r:id="rId17"/>
  </p:notesMasterIdLst>
  <p:sldIdLst>
    <p:sldId id="2147471609" r:id="rId6"/>
    <p:sldId id="2147471618" r:id="rId7"/>
    <p:sldId id="2147471610" r:id="rId8"/>
    <p:sldId id="2147471614" r:id="rId9"/>
    <p:sldId id="372" r:id="rId10"/>
    <p:sldId id="2147471616" r:id="rId11"/>
    <p:sldId id="2147471611" r:id="rId12"/>
    <p:sldId id="1294" r:id="rId13"/>
    <p:sldId id="2147471595" r:id="rId14"/>
    <p:sldId id="2147471620" r:id="rId15"/>
    <p:sldId id="2147471619" r:id="rId1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7CE87A9E-7F58-44DC-AE1A-17CD11576CC9}">
          <p14:sldIdLst>
            <p14:sldId id="2147471609"/>
            <p14:sldId id="2147471618"/>
            <p14:sldId id="2147471610"/>
            <p14:sldId id="2147471614"/>
            <p14:sldId id="372"/>
            <p14:sldId id="2147471616"/>
            <p14:sldId id="2147471611"/>
            <p14:sldId id="1294"/>
            <p14:sldId id="2147471595"/>
            <p14:sldId id="2147471620"/>
            <p14:sldId id="2147471619"/>
          </p14:sldIdLst>
        </p14:section>
      </p14:sectionLst>
    </p:ext>
    <p:ext uri="{EFAFB233-063F-42B5-8137-9DF3F51BA10A}">
      <p15:sldGuideLst xmlns:p15="http://schemas.microsoft.com/office/powerpoint/2012/main">
        <p15:guide id="1" orient="horz" pos="261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D8BB3B-A2F3-A9CB-BE05-D89FDD43D678}" name="Charlotte Astleford" initials="CA" userId="S::charlotte.astleford@clearwatercf.com::2f278940-48ab-4933-8844-4f5af8ca4ab7" providerId="AD"/>
  <p188:author id="{F9DE1753-485B-17E6-82F2-855550539171}" name="Katherine McMillan" initials="KM" userId="S::katherine.mcmillan@clearwatercf.com::e5420c38-4b96-4769-939b-b2dc400ece19" providerId="AD"/>
  <p188:author id="{0E8A2B93-8C98-0941-0089-C99FD1FE24F9}" name="Lucy Clifford" initials="LC" userId="S::lucy.clifford@clearwatercf.com::c82f7889-5fa9-4f6c-8e5c-c80c6a182bc1" providerId="AD"/>
  <p188:author id="{62DD649F-E076-528F-3B1A-9C92780BEB09}" name="William Kennedy" initials="WK" userId="S::will@careforsons.com::6b68ea80-38f8-4b04-b2f4-63fe85ce648d" providerId="AD"/>
  <p188:author id="{EEC949AB-EF0C-3FE6-48EC-86282FC13A4D}" name="Adrian Gilbane" initials="AG" userId="S::adrian@careforsons.com::673e8972-a17b-43b2-b64d-bafdffcca304" providerId="AD"/>
  <p188:author id="{BC4283CF-2EB6-34FE-9032-0F57D5C57D58}" name="Kristina Dutchak" initials="KD" userId="6c38e580c3c52847" providerId="Windows Live"/>
  <p188:author id="{3555EDD7-176F-E3DA-A59A-041803B849AB}" name="Phoebe  Sanders" initials="" userId="S::phoebe@sons.co.uk::6af30fa3-affa-486c-b5aa-ed9669d6ece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AD5"/>
    <a:srgbClr val="CFFE6E"/>
    <a:srgbClr val="4100E6"/>
    <a:srgbClr val="BDBDBD"/>
    <a:srgbClr val="F9FDF1"/>
    <a:srgbClr val="DCDBD0"/>
    <a:srgbClr val="F6E4BB"/>
    <a:srgbClr val="E6E3EA"/>
    <a:srgbClr val="FEF7E9"/>
    <a:srgbClr val="AC49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696" autoAdjust="0"/>
  </p:normalViewPr>
  <p:slideViewPr>
    <p:cSldViewPr snapToGrid="0">
      <p:cViewPr varScale="1">
        <p:scale>
          <a:sx n="52" d="100"/>
          <a:sy n="52" d="100"/>
        </p:scale>
        <p:origin x="396" y="52"/>
      </p:cViewPr>
      <p:guideLst>
        <p:guide orient="horz" pos="261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19403274241984E-2"/>
          <c:y val="0.14458333333333334"/>
          <c:w val="0.5327860118182699"/>
          <c:h val="0.74525067750677509"/>
        </c:manualLayout>
      </c:layout>
      <c:doughnutChart>
        <c:varyColors val="1"/>
        <c:ser>
          <c:idx val="0"/>
          <c:order val="0"/>
          <c:tx>
            <c:strRef>
              <c:f>Sheet1!$B$1</c:f>
              <c:strCache>
                <c:ptCount val="1"/>
                <c:pt idx="0">
                  <c:v>Sales</c:v>
                </c:pt>
              </c:strCache>
            </c:strRef>
          </c:tx>
          <c:spPr>
            <a:ln w="6350">
              <a:solidFill>
                <a:schemeClr val="tx1"/>
              </a:solidFill>
            </a:ln>
          </c:spPr>
          <c:dPt>
            <c:idx val="0"/>
            <c:bubble3D val="0"/>
            <c:spPr>
              <a:solidFill>
                <a:srgbClr val="4100E6"/>
              </a:solidFill>
              <a:ln w="6350">
                <a:solidFill>
                  <a:schemeClr val="tx1"/>
                </a:solidFill>
              </a:ln>
              <a:effectLst/>
            </c:spPr>
            <c:extLst>
              <c:ext xmlns:c16="http://schemas.microsoft.com/office/drawing/2014/chart" uri="{C3380CC4-5D6E-409C-BE32-E72D297353CC}">
                <c16:uniqueId val="{00000001-C09E-4477-9DAC-7B186FF6CAF8}"/>
              </c:ext>
            </c:extLst>
          </c:dPt>
          <c:dPt>
            <c:idx val="1"/>
            <c:bubble3D val="0"/>
            <c:spPr>
              <a:solidFill>
                <a:srgbClr val="CFFE6E"/>
              </a:solidFill>
              <a:ln w="6350">
                <a:solidFill>
                  <a:schemeClr val="tx1"/>
                </a:solidFill>
              </a:ln>
              <a:effectLst/>
            </c:spPr>
            <c:extLst>
              <c:ext xmlns:c16="http://schemas.microsoft.com/office/drawing/2014/chart" uri="{C3380CC4-5D6E-409C-BE32-E72D297353CC}">
                <c16:uniqueId val="{00000003-C09E-4477-9DAC-7B186FF6CAF8}"/>
              </c:ext>
            </c:extLst>
          </c:dPt>
          <c:dPt>
            <c:idx val="2"/>
            <c:bubble3D val="0"/>
            <c:spPr>
              <a:solidFill>
                <a:srgbClr val="EEFAD5"/>
              </a:solidFill>
              <a:ln w="6350">
                <a:solidFill>
                  <a:schemeClr val="tx1"/>
                </a:solidFill>
              </a:ln>
              <a:effectLst/>
            </c:spPr>
            <c:extLst>
              <c:ext xmlns:c16="http://schemas.microsoft.com/office/drawing/2014/chart" uri="{C3380CC4-5D6E-409C-BE32-E72D297353CC}">
                <c16:uniqueId val="{00000005-C09E-4477-9DAC-7B186FF6CAF8}"/>
              </c:ext>
            </c:extLst>
          </c:dPt>
          <c:dPt>
            <c:idx val="3"/>
            <c:bubble3D val="0"/>
            <c:spPr>
              <a:solidFill>
                <a:srgbClr val="AEAEAE"/>
              </a:solidFill>
              <a:ln w="6350">
                <a:solidFill>
                  <a:schemeClr val="tx1"/>
                </a:solidFill>
              </a:ln>
              <a:effectLst/>
            </c:spPr>
            <c:extLst>
              <c:ext xmlns:c16="http://schemas.microsoft.com/office/drawing/2014/chart" uri="{C3380CC4-5D6E-409C-BE32-E72D297353CC}">
                <c16:uniqueId val="{00000007-C09E-4477-9DAC-7B186FF6CAF8}"/>
              </c:ext>
            </c:extLst>
          </c:dPt>
          <c:dPt>
            <c:idx val="4"/>
            <c:bubble3D val="0"/>
            <c:spPr>
              <a:solidFill>
                <a:srgbClr val="E8E8E8"/>
              </a:solidFill>
              <a:ln w="6350">
                <a:solidFill>
                  <a:schemeClr val="tx1"/>
                </a:solidFill>
              </a:ln>
              <a:effectLst/>
            </c:spPr>
            <c:extLst>
              <c:ext xmlns:c16="http://schemas.microsoft.com/office/drawing/2014/chart" uri="{C3380CC4-5D6E-409C-BE32-E72D297353CC}">
                <c16:uniqueId val="{00000009-C09E-4477-9DAC-7B186FF6CAF8}"/>
              </c:ext>
            </c:extLst>
          </c:dPt>
          <c:dPt>
            <c:idx val="5"/>
            <c:bubble3D val="0"/>
            <c:spPr>
              <a:solidFill>
                <a:schemeClr val="bg1">
                  <a:lumMod val="95000"/>
                </a:schemeClr>
              </a:solidFill>
              <a:ln w="6350">
                <a:solidFill>
                  <a:schemeClr val="tx1"/>
                </a:solidFill>
              </a:ln>
              <a:effectLst/>
            </c:spPr>
            <c:extLst>
              <c:ext xmlns:c16="http://schemas.microsoft.com/office/drawing/2014/chart" uri="{C3380CC4-5D6E-409C-BE32-E72D297353CC}">
                <c16:uniqueId val="{0000000B-C09E-4477-9DAC-7B186FF6CAF8}"/>
              </c:ext>
            </c:extLst>
          </c:dPt>
          <c:dPt>
            <c:idx val="6"/>
            <c:bubble3D val="0"/>
            <c:spPr>
              <a:solidFill>
                <a:schemeClr val="tx1"/>
              </a:solidFill>
              <a:ln w="6350">
                <a:solidFill>
                  <a:schemeClr val="tx1"/>
                </a:solidFill>
              </a:ln>
              <a:effectLst/>
            </c:spPr>
            <c:extLst>
              <c:ext xmlns:c16="http://schemas.microsoft.com/office/drawing/2014/chart" uri="{C3380CC4-5D6E-409C-BE32-E72D297353CC}">
                <c16:uniqueId val="{0000000D-C09E-4477-9DAC-7B186FF6CAF8}"/>
              </c:ext>
            </c:extLst>
          </c:dPt>
          <c:dLbls>
            <c:dLbl>
              <c:idx val="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eroport Light" panose="02000000000000000000" pitchFamily="50"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C09E-4477-9DAC-7B186FF6CAF8}"/>
                </c:ext>
              </c:extLst>
            </c:dLbl>
            <c:dLbl>
              <c:idx val="6"/>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eroport Light" panose="02000000000000000000" pitchFamily="50"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D-C09E-4477-9DAC-7B186FF6CAF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Aeroport Light" panose="02000000000000000000" pitchFamily="50"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Performance Marketing</c:v>
                </c:pt>
                <c:pt idx="1">
                  <c:v>Amazon Marketing</c:v>
                </c:pt>
                <c:pt idx="2">
                  <c:v>Retro Funding</c:v>
                </c:pt>
                <c:pt idx="3">
                  <c:v>Marketing In Store</c:v>
                </c:pt>
                <c:pt idx="4">
                  <c:v>Above the Line</c:v>
                </c:pt>
                <c:pt idx="5">
                  <c:v>Out of Home</c:v>
                </c:pt>
                <c:pt idx="6">
                  <c:v>Other </c:v>
                </c:pt>
              </c:strCache>
            </c:strRef>
          </c:cat>
          <c:val>
            <c:numRef>
              <c:f>Sheet1!$B$2:$B$8</c:f>
              <c:numCache>
                <c:formatCode>0%</c:formatCode>
                <c:ptCount val="7"/>
                <c:pt idx="0">
                  <c:v>0.40168134861423127</c:v>
                </c:pt>
                <c:pt idx="1">
                  <c:v>0.21970542049476163</c:v>
                </c:pt>
                <c:pt idx="2">
                  <c:v>6.8760076070473394E-2</c:v>
                </c:pt>
                <c:pt idx="3">
                  <c:v>6.8120508740857358E-2</c:v>
                </c:pt>
                <c:pt idx="4">
                  <c:v>6.7245200800580412E-2</c:v>
                </c:pt>
                <c:pt idx="5">
                  <c:v>4.8698389083576321E-2</c:v>
                </c:pt>
                <c:pt idx="6">
                  <c:v>0.12578905619551942</c:v>
                </c:pt>
              </c:numCache>
            </c:numRef>
          </c:val>
          <c:extLst>
            <c:ext xmlns:c16="http://schemas.microsoft.com/office/drawing/2014/chart" uri="{C3380CC4-5D6E-409C-BE32-E72D297353CC}">
              <c16:uniqueId val="{00000016-C09E-4477-9DAC-7B186FF6CAF8}"/>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r"/>
      <c:layout>
        <c:manualLayout>
          <c:xMode val="edge"/>
          <c:yMode val="edge"/>
          <c:x val="0.63556682471988457"/>
          <c:y val="0.21625677506775068"/>
          <c:w val="0.34418773612322001"/>
          <c:h val="0.7094579945799458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eroport Light" panose="02000000000000000000" pitchFamily="50"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Aeroport Light" panose="02000000000000000000" pitchFamily="50"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FFD0F9_D0C08293.xml><?xml version="1.0" encoding="utf-8"?>
<p188:cmLst xmlns:a="http://schemas.openxmlformats.org/drawingml/2006/main" xmlns:r="http://schemas.openxmlformats.org/officeDocument/2006/relationships" xmlns:p188="http://schemas.microsoft.com/office/powerpoint/2018/8/main">
  <p188:cm id="{7A413D59-2340-424E-8D3C-D6554902D3BA}" authorId="{62DD649F-E076-528F-3B1A-9C92780BEB09}" created="2026-09-08T10:05:38.610">
    <ac:deMkLst xmlns:ac="http://schemas.microsoft.com/office/drawing/2013/main/command">
      <pc:docMk xmlns:pc="http://schemas.microsoft.com/office/powerpoint/2013/main/command"/>
      <pc:sldMk xmlns:pc="http://schemas.microsoft.com/office/powerpoint/2013/main/command" cId="3502277267" sldId="2147471609"/>
      <ac:picMk id="4" creationId="{0B6CE7A5-12CB-4FF7-283D-94EC5A4AD19C}"/>
    </ac:deMkLst>
    <p188:txBody>
      <a:bodyPr/>
      <a:lstStyle/>
      <a:p>
        <a:r>
          <a:rPr lang="en-GB"/>
          <a:t>[@Adrian Gilbane]  think this slide is great way to bring in brand and our tagline to deck
</a:t>
        </a:r>
      </a:p>
    </p188:txBody>
    <p188:extLst>
      <p:ext xmlns:p="http://schemas.openxmlformats.org/presentationml/2006/main" uri="{57CB4572-C831-44C2-8A1C-0ADB6CCDFE69}">
        <p223:reactions xmlns:p223="http://schemas.microsoft.com/office/powerpoint/2022/03/main">
          <p223:rxn type="👍">
            <p223:instance time="2026-09-08T11:13:47.839" authorId="{EEC949AB-EF0C-3FE6-48EC-86282FC13A4D}"/>
          </p223:rxn>
        </p223:reactions>
      </p:ext>
    </p188:extLst>
  </p188:cm>
</p188:cmLst>
</file>

<file path=ppt/comments/modernComment_7FFFD0FE_8817CB1F.xml><?xml version="1.0" encoding="utf-8"?>
<p188:cmLst xmlns:a="http://schemas.openxmlformats.org/drawingml/2006/main" xmlns:r="http://schemas.openxmlformats.org/officeDocument/2006/relationships" xmlns:p188="http://schemas.microsoft.com/office/powerpoint/2018/8/main">
  <p188:cm id="{A625DAD0-4501-4996-96C4-B3615A4F04AD}" authorId="{62DD649F-E076-528F-3B1A-9C92780BEB09}" status="resolved" created="2026-09-08T09:42:26.551" complete="100000">
    <ac:deMkLst xmlns:ac="http://schemas.microsoft.com/office/drawing/2013/main/command">
      <pc:docMk xmlns:pc="http://schemas.microsoft.com/office/powerpoint/2013/main/command"/>
      <pc:sldMk xmlns:pc="http://schemas.microsoft.com/office/powerpoint/2013/main/command" cId="2283260703" sldId="2147471614"/>
      <ac:spMk id="35" creationId="{202540CF-0EE3-F7F7-5362-7FDAA38A1533}"/>
    </ac:deMkLst>
    <p188:txBody>
      <a:bodyPr/>
      <a:lstStyle/>
      <a:p>
        <a:r>
          <a:rPr lang="en-GB"/>
          <a:t>[@Adrian Gilbane] would update to ‘Back guys to Tackle Hair Loss and Get on With Life!</a:t>
        </a:r>
      </a:p>
    </p188:txBody>
    <p188:extLst>
      <p:ext xmlns:p="http://schemas.openxmlformats.org/presentationml/2006/main" uri="{57CB4572-C831-44C2-8A1C-0ADB6CCDFE69}">
        <p223:reactions xmlns:p223="http://schemas.microsoft.com/office/powerpoint/2022/03/main">
          <p223:rxn type="👍">
            <p223:instance time="2026-09-08T10:27:13.887" authorId="{EEC949AB-EF0C-3FE6-48EC-86282FC13A4D}"/>
          </p223:rxn>
        </p223:reactions>
      </p:ext>
    </p188:extLst>
  </p188:cm>
</p188:cmLst>
</file>

<file path=ppt/comments/modernComment_7FFFD100_C50DD791.xml><?xml version="1.0" encoding="utf-8"?>
<p188:cmLst xmlns:a="http://schemas.openxmlformats.org/drawingml/2006/main" xmlns:r="http://schemas.openxmlformats.org/officeDocument/2006/relationships" xmlns:p188="http://schemas.microsoft.com/office/powerpoint/2018/8/main">
  <p188:cm id="{9B888505-5E81-4BE4-BBF2-7AE401DA4184}" authorId="{3555EDD7-176F-E3DA-A59A-041803B849AB}" status="resolved" created="2026-09-08T08:30:46.617" complete="100000">
    <ac:txMkLst xmlns:ac="http://schemas.microsoft.com/office/drawing/2013/main/command">
      <pc:docMk xmlns:pc="http://schemas.microsoft.com/office/powerpoint/2013/main/command"/>
      <pc:sldMk xmlns:pc="http://schemas.microsoft.com/office/powerpoint/2013/main/command" cId="3306018705" sldId="2147471616"/>
      <ac:spMk id="4" creationId="{12619EAF-E427-6840-122D-DF093891417A}"/>
      <ac:txMk cp="0" len="56">
        <ac:context len="110" hash="3929864753"/>
      </ac:txMk>
    </ac:txMkLst>
    <p188:pos x="10343562" y="240026"/>
    <p188:txBody>
      <a:bodyPr/>
      <a:lstStyle/>
      <a:p>
        <a:r>
          <a:rPr lang="en-GB"/>
          <a:t>Don’t know if this title makes sense might be missing a word</a:t>
        </a:r>
      </a:p>
    </p188:txBody>
  </p188:cm>
</p188:cmLst>
</file>

<file path=ppt/comments/modernComment_7FFFD102_FEA62CF7.xml><?xml version="1.0" encoding="utf-8"?>
<p188:cmLst xmlns:a="http://schemas.openxmlformats.org/drawingml/2006/main" xmlns:r="http://schemas.openxmlformats.org/officeDocument/2006/relationships" xmlns:p188="http://schemas.microsoft.com/office/powerpoint/2018/8/main">
  <p188:cm id="{C5590231-071C-4428-8B1C-0B40EFF6586F}" authorId="{3555EDD7-176F-E3DA-A59A-041803B849AB}" created="2026-09-08T08:29:31.493">
    <ac:txMkLst xmlns:ac="http://schemas.microsoft.com/office/drawing/2013/main/command">
      <pc:docMk xmlns:pc="http://schemas.microsoft.com/office/powerpoint/2013/main/command"/>
      <pc:sldMk xmlns:pc="http://schemas.microsoft.com/office/powerpoint/2013/main/command" cId="4272303351" sldId="2147471618"/>
      <ac:spMk id="5" creationId="{AC04D184-F147-0181-D96F-239A6DB238B9}"/>
      <ac:txMk cp="67">
        <ac:context len="68" hash="99175416"/>
      </ac:txMk>
    </ac:txMkLst>
    <p188:pos x="5681320" y="589068"/>
    <p188:txBody>
      <a:bodyPr/>
      <a:lstStyle/>
      <a:p>
        <a:r>
          <a:rPr lang="en-GB"/>
          <a:t>Maybe remove the lived experience from title and keep in the intro </a:t>
        </a:r>
      </a:p>
    </p188:txBody>
    <p188:extLst>
      <p:ext xmlns:p="http://schemas.openxmlformats.org/presentationml/2006/main" uri="{57CB4572-C831-44C2-8A1C-0ADB6CCDFE69}">
        <p223:reactions xmlns:p223="http://schemas.microsoft.com/office/powerpoint/2022/03/main">
          <p223:rxn type="👍">
            <p223:instance time="2026-09-08T10:26:34.934" authorId="{EEC949AB-EF0C-3FE6-48EC-86282FC13A4D}"/>
          </p223:rxn>
        </p223:reactions>
      </p:ext>
    </p188:extLst>
  </p188:cm>
</p188:cmLst>
</file>

<file path=ppt/comments/modernComment_174_2CCF5B06.xml><?xml version="1.0" encoding="utf-8"?>
<p188:cmLst xmlns:a="http://schemas.openxmlformats.org/drawingml/2006/main" xmlns:r="http://schemas.openxmlformats.org/officeDocument/2006/relationships" xmlns:p188="http://schemas.microsoft.com/office/powerpoint/2018/8/main">
  <p188:cm id="{5CA84EFB-8028-4BED-A310-70680DC20C90}" authorId="{3555EDD7-176F-E3DA-A59A-041803B849AB}" created="2026-09-08T08:20:00.152">
    <ac:deMkLst xmlns:ac="http://schemas.microsoft.com/office/drawing/2013/main/command">
      <pc:docMk xmlns:pc="http://schemas.microsoft.com/office/powerpoint/2013/main/command"/>
      <pc:sldMk xmlns:pc="http://schemas.microsoft.com/office/powerpoint/2013/main/command" cId="751786758" sldId="372"/>
      <ac:spMk id="8" creationId="{D5E50D66-552F-B767-3F0C-61D40EC3004F}"/>
    </ac:deMkLst>
    <p188:txBody>
      <a:bodyPr/>
      <a:lstStyle/>
      <a:p>
        <a:r>
          <a:rPr lang="en-GB"/>
          <a:t>Do we want to use patients or customers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EBBA50E-AD96-944A-91E1-44C0B1E8F2E9}" type="datetimeFigureOut">
              <a:rPr lang="en-US" smtClean="0"/>
              <a:t>9/9/2026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6165E67-83A7-6441-B6D2-DA91DFE6ED94}" type="slidenum">
              <a:rPr lang="en-US" smtClean="0"/>
              <a:t>‹#›</a:t>
            </a:fld>
            <a:endParaRPr lang="en-US"/>
          </a:p>
        </p:txBody>
      </p:sp>
    </p:spTree>
    <p:extLst>
      <p:ext uri="{BB962C8B-B14F-4D97-AF65-F5344CB8AC3E}">
        <p14:creationId xmlns:p14="http://schemas.microsoft.com/office/powerpoint/2010/main" val="1804383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F266C-BAFC-4AD6-989D-4D12DBEFCA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824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Talk about founding story </a:t>
            </a:r>
          </a:p>
          <a:p>
            <a:pPr marL="171450" indent="-171450">
              <a:buFontTx/>
              <a:buChar char="-"/>
            </a:pPr>
            <a:r>
              <a:rPr lang="en-GB"/>
              <a:t>Set up in 2019 , Two friends </a:t>
            </a:r>
          </a:p>
          <a:p>
            <a:pPr marL="171450" indent="-171450">
              <a:buFontTx/>
              <a:buChar char="-"/>
            </a:pPr>
            <a:r>
              <a:rPr lang="en-GB"/>
              <a:t>Went to Belgravia Clinic – was a non medical consult, non branded meds, poor education and expensive</a:t>
            </a:r>
          </a:p>
          <a:p>
            <a:pPr marL="171450" indent="-171450">
              <a:buFontTx/>
              <a:buChar char="-"/>
            </a:pPr>
            <a:r>
              <a:rPr lang="en-GB"/>
              <a:t>Commercial entity in 2020, started as a digital D2C business, now multichannel in the UK, Ireland and Germany </a:t>
            </a:r>
          </a:p>
        </p:txBody>
      </p:sp>
      <p:sp>
        <p:nvSpPr>
          <p:cNvPr id="4" name="Slide Number Placeholder 3"/>
          <p:cNvSpPr>
            <a:spLocks noGrp="1"/>
          </p:cNvSpPr>
          <p:nvPr>
            <p:ph type="sldNum" sz="quarter" idx="5"/>
          </p:nvPr>
        </p:nvSpPr>
        <p:spPr/>
        <p:txBody>
          <a:bodyPr/>
          <a:lstStyle/>
          <a:p>
            <a:fld id="{C6165E67-83A7-6441-B6D2-DA91DFE6ED94}" type="slidenum">
              <a:rPr lang="en-US" smtClean="0"/>
              <a:t>2</a:t>
            </a:fld>
            <a:endParaRPr lang="en-US"/>
          </a:p>
        </p:txBody>
      </p:sp>
    </p:spTree>
    <p:extLst>
      <p:ext uri="{BB962C8B-B14F-4D97-AF65-F5344CB8AC3E}">
        <p14:creationId xmlns:p14="http://schemas.microsoft.com/office/powerpoint/2010/main" val="3067115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D16CF-FC11-4664-01DB-890C2FC120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9E852-5DD0-0E36-FBC9-5B41061090B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08EEDD8-5E16-2AC3-CDB5-2EEA3BC148F0}"/>
              </a:ext>
            </a:extLst>
          </p:cNvPr>
          <p:cNvSpPr>
            <a:spLocks noGrp="1"/>
          </p:cNvSpPr>
          <p:nvPr>
            <p:ph type="body" idx="1"/>
          </p:nvPr>
        </p:nvSpPr>
        <p:spPr/>
        <p:txBody>
          <a:bodyPr/>
          <a:lstStyle/>
          <a:p>
            <a:r>
              <a:rPr lang="en-GB" dirty="0"/>
              <a:t>Large market, growing both from a treatment and a  transplant perspective. 80% of men experience some sort of hair loss , and only 11% of men while 70% say it affects their self confidence. However around 70% of customers do have not taken treatments before so how do we reach them and what do we offer them? </a:t>
            </a:r>
          </a:p>
        </p:txBody>
      </p:sp>
      <p:sp>
        <p:nvSpPr>
          <p:cNvPr id="4" name="Slide Number Placeholder 3">
            <a:extLst>
              <a:ext uri="{FF2B5EF4-FFF2-40B4-BE49-F238E27FC236}">
                <a16:creationId xmlns:a16="http://schemas.microsoft.com/office/drawing/2014/main" id="{43064E91-FFC2-EBD1-6915-EB172DD9A3E1}"/>
              </a:ext>
            </a:extLst>
          </p:cNvPr>
          <p:cNvSpPr>
            <a:spLocks noGrp="1"/>
          </p:cNvSpPr>
          <p:nvPr>
            <p:ph type="sldNum" sz="quarter" idx="5"/>
          </p:nvPr>
        </p:nvSpPr>
        <p:spPr/>
        <p:txBody>
          <a:bodyPr/>
          <a:lstStyle/>
          <a:p>
            <a:fld id="{C6165E67-83A7-6441-B6D2-DA91DFE6ED94}" type="slidenum">
              <a:rPr lang="en-US" smtClean="0"/>
              <a:t>3</a:t>
            </a:fld>
            <a:endParaRPr lang="en-US"/>
          </a:p>
        </p:txBody>
      </p:sp>
    </p:spTree>
    <p:extLst>
      <p:ext uri="{BB962C8B-B14F-4D97-AF65-F5344CB8AC3E}">
        <p14:creationId xmlns:p14="http://schemas.microsoft.com/office/powerpoint/2010/main" val="316371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45606-01F6-1932-5D3A-BB3836C26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B1C2B-434F-9BF7-C3B1-18EA1BBEE6F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96415CA-847F-81A3-55B3-CE82DC2B43FE}"/>
              </a:ext>
            </a:extLst>
          </p:cNvPr>
          <p:cNvSpPr>
            <a:spLocks noGrp="1"/>
          </p:cNvSpPr>
          <p:nvPr>
            <p:ph type="body" idx="1"/>
          </p:nvPr>
        </p:nvSpPr>
        <p:spPr/>
        <p:txBody>
          <a:bodyPr/>
          <a:lstStyle/>
          <a:p>
            <a:r>
              <a:rPr lang="en-US"/>
              <a:t>Sons backs men to choose self confidence starting with hair, how do we </a:t>
            </a:r>
            <a:r>
              <a:rPr lang="en-US" err="1"/>
              <a:t>equpt</a:t>
            </a:r>
            <a:r>
              <a:rPr lang="en-US"/>
              <a:t> them </a:t>
            </a:r>
          </a:p>
        </p:txBody>
      </p:sp>
      <p:sp>
        <p:nvSpPr>
          <p:cNvPr id="4" name="Slide Number Placeholder 3">
            <a:extLst>
              <a:ext uri="{FF2B5EF4-FFF2-40B4-BE49-F238E27FC236}">
                <a16:creationId xmlns:a16="http://schemas.microsoft.com/office/drawing/2014/main" id="{67A38114-7111-A636-6E57-20604F72BBA4}"/>
              </a:ext>
            </a:extLst>
          </p:cNvPr>
          <p:cNvSpPr>
            <a:spLocks noGrp="1"/>
          </p:cNvSpPr>
          <p:nvPr>
            <p:ph type="sldNum" sz="quarter" idx="5"/>
          </p:nvPr>
        </p:nvSpPr>
        <p:spPr/>
        <p:txBody>
          <a:bodyPr/>
          <a:lstStyle/>
          <a:p>
            <a:fld id="{C6165E67-83A7-6441-B6D2-DA91DFE6ED94}" type="slidenum">
              <a:rPr lang="en-US" smtClean="0"/>
              <a:t>4</a:t>
            </a:fld>
            <a:endParaRPr lang="en-US"/>
          </a:p>
        </p:txBody>
      </p:sp>
    </p:spTree>
    <p:extLst>
      <p:ext uri="{BB962C8B-B14F-4D97-AF65-F5344CB8AC3E}">
        <p14:creationId xmlns:p14="http://schemas.microsoft.com/office/powerpoint/2010/main" val="3751632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953CB-E2A4-AE36-721D-60D6D20F9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9FAB6-B329-81D7-87EB-A07C409C2B1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718B08D-686E-3E27-2AF5-C663029B56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65D011-9488-CD19-B236-6721AC6A517C}"/>
              </a:ext>
            </a:extLst>
          </p:cNvPr>
          <p:cNvSpPr>
            <a:spLocks noGrp="1"/>
          </p:cNvSpPr>
          <p:nvPr>
            <p:ph type="sldNum" sz="quarter" idx="5"/>
          </p:nvPr>
        </p:nvSpPr>
        <p:spPr/>
        <p:txBody>
          <a:bodyPr/>
          <a:lstStyle/>
          <a:p>
            <a:fld id="{C6165E67-83A7-6441-B6D2-DA91DFE6ED94}" type="slidenum">
              <a:rPr lang="en-US" smtClean="0"/>
              <a:t>5</a:t>
            </a:fld>
            <a:endParaRPr lang="en-US"/>
          </a:p>
        </p:txBody>
      </p:sp>
    </p:spTree>
    <p:extLst>
      <p:ext uri="{BB962C8B-B14F-4D97-AF65-F5344CB8AC3E}">
        <p14:creationId xmlns:p14="http://schemas.microsoft.com/office/powerpoint/2010/main" val="740863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F356E-6881-36F8-85C8-4A9F4B4D5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5BAD36-6FFF-0F15-77F4-7A269A09E9B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789CDC-705B-736E-63D8-EA12E6CD9C9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5DA34ED-D33C-0D07-E5A0-533E57352B92}"/>
              </a:ext>
            </a:extLst>
          </p:cNvPr>
          <p:cNvSpPr>
            <a:spLocks noGrp="1"/>
          </p:cNvSpPr>
          <p:nvPr>
            <p:ph type="sldNum" sz="quarter" idx="5"/>
          </p:nvPr>
        </p:nvSpPr>
        <p:spPr/>
        <p:txBody>
          <a:bodyPr/>
          <a:lstStyle/>
          <a:p>
            <a:fld id="{C6165E67-83A7-6441-B6D2-DA91DFE6ED94}" type="slidenum">
              <a:rPr lang="en-US" smtClean="0"/>
              <a:t>6</a:t>
            </a:fld>
            <a:endParaRPr lang="en-US"/>
          </a:p>
        </p:txBody>
      </p:sp>
    </p:spTree>
    <p:extLst>
      <p:ext uri="{BB962C8B-B14F-4D97-AF65-F5344CB8AC3E}">
        <p14:creationId xmlns:p14="http://schemas.microsoft.com/office/powerpoint/2010/main" val="2385349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22F13-33B8-6D17-1475-78E372F0BC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214567-A435-6E58-0475-919970155A9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02DCED5-9B27-88E0-37DD-755B5BCBB8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DA4DDD-5E29-8CFA-C57E-42C55217FB33}"/>
              </a:ext>
            </a:extLst>
          </p:cNvPr>
          <p:cNvSpPr>
            <a:spLocks noGrp="1"/>
          </p:cNvSpPr>
          <p:nvPr>
            <p:ph type="sldNum" sz="quarter" idx="5"/>
          </p:nvPr>
        </p:nvSpPr>
        <p:spPr/>
        <p:txBody>
          <a:bodyPr/>
          <a:lstStyle/>
          <a:p>
            <a:fld id="{C6165E67-83A7-6441-B6D2-DA91DFE6ED94}" type="slidenum">
              <a:rPr lang="en-US" smtClean="0"/>
              <a:t>7</a:t>
            </a:fld>
            <a:endParaRPr lang="en-US"/>
          </a:p>
        </p:txBody>
      </p:sp>
    </p:spTree>
    <p:extLst>
      <p:ext uri="{BB962C8B-B14F-4D97-AF65-F5344CB8AC3E}">
        <p14:creationId xmlns:p14="http://schemas.microsoft.com/office/powerpoint/2010/main" val="2588967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B1494-9140-CEEA-46C6-CEC0981B3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82FA89-5058-E0D3-0377-F7596F47603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DD2FAA3-C8C2-1B64-10C7-0DA40BA46D6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EEBEE68-358A-B1B9-861B-3184391D2EA8}"/>
              </a:ext>
            </a:extLst>
          </p:cNvPr>
          <p:cNvSpPr>
            <a:spLocks noGrp="1"/>
          </p:cNvSpPr>
          <p:nvPr>
            <p:ph type="sldNum" sz="quarter" idx="5"/>
          </p:nvPr>
        </p:nvSpPr>
        <p:spPr/>
        <p:txBody>
          <a:bodyPr/>
          <a:lstStyle/>
          <a:p>
            <a:fld id="{C6165E67-83A7-6441-B6D2-DA91DFE6ED94}" type="slidenum">
              <a:rPr lang="en-US" smtClean="0"/>
              <a:t>8</a:t>
            </a:fld>
            <a:endParaRPr lang="en-US"/>
          </a:p>
        </p:txBody>
      </p:sp>
    </p:spTree>
    <p:extLst>
      <p:ext uri="{BB962C8B-B14F-4D97-AF65-F5344CB8AC3E}">
        <p14:creationId xmlns:p14="http://schemas.microsoft.com/office/powerpoint/2010/main" val="60222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AF48E-0E95-0C68-2F7E-5820515E6A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DB3D0-1F6E-CD6F-40C0-C98D581027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F4F63C3-D2A1-E991-1B07-3248FBC91AB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0707411-A543-97E9-D753-194AD88EBF2A}"/>
              </a:ext>
            </a:extLst>
          </p:cNvPr>
          <p:cNvSpPr>
            <a:spLocks noGrp="1"/>
          </p:cNvSpPr>
          <p:nvPr>
            <p:ph type="sldNum" sz="quarter" idx="5"/>
          </p:nvPr>
        </p:nvSpPr>
        <p:spPr/>
        <p:txBody>
          <a:bodyPr/>
          <a:lstStyle/>
          <a:p>
            <a:fld id="{C6165E67-83A7-6441-B6D2-DA91DFE6ED94}" type="slidenum">
              <a:rPr lang="en-US" smtClean="0"/>
              <a:t>9</a:t>
            </a:fld>
            <a:endParaRPr lang="en-US"/>
          </a:p>
        </p:txBody>
      </p:sp>
    </p:spTree>
    <p:extLst>
      <p:ext uri="{BB962C8B-B14F-4D97-AF65-F5344CB8AC3E}">
        <p14:creationId xmlns:p14="http://schemas.microsoft.com/office/powerpoint/2010/main" val="3164733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AEFB6-6993-DC92-04BE-33105CCAB5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A366D-2F03-EE29-D801-0D241475579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5EF0606-411C-E08C-8FA0-4C9F9996E71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610FDC5-DABF-7DEB-93FF-A993750279AD}"/>
              </a:ext>
            </a:extLst>
          </p:cNvPr>
          <p:cNvSpPr>
            <a:spLocks noGrp="1"/>
          </p:cNvSpPr>
          <p:nvPr>
            <p:ph type="sldNum" sz="quarter" idx="5"/>
          </p:nvPr>
        </p:nvSpPr>
        <p:spPr/>
        <p:txBody>
          <a:bodyPr/>
          <a:lstStyle/>
          <a:p>
            <a:fld id="{C6165E67-83A7-6441-B6D2-DA91DFE6ED94}" type="slidenum">
              <a:rPr lang="en-US" smtClean="0"/>
              <a:t>10</a:t>
            </a:fld>
            <a:endParaRPr lang="en-US"/>
          </a:p>
        </p:txBody>
      </p:sp>
    </p:spTree>
    <p:extLst>
      <p:ext uri="{BB962C8B-B14F-4D97-AF65-F5344CB8AC3E}">
        <p14:creationId xmlns:p14="http://schemas.microsoft.com/office/powerpoint/2010/main" val="3123130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D1993-197B-9B96-1423-2E2B5D4A6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6F943-CBCB-F4DC-CA45-151066C12A3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A6B0F34-D2F7-8B44-73D7-09F557AD2C3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B2907EC-CCC2-55BC-2C2F-AB56F6E0674F}"/>
              </a:ext>
            </a:extLst>
          </p:cNvPr>
          <p:cNvSpPr>
            <a:spLocks noGrp="1"/>
          </p:cNvSpPr>
          <p:nvPr>
            <p:ph type="sldNum" sz="quarter" idx="5"/>
          </p:nvPr>
        </p:nvSpPr>
        <p:spPr/>
        <p:txBody>
          <a:bodyPr/>
          <a:lstStyle/>
          <a:p>
            <a:fld id="{C6165E67-83A7-6441-B6D2-DA91DFE6ED94}" type="slidenum">
              <a:rPr lang="en-US" smtClean="0"/>
              <a:t>11</a:t>
            </a:fld>
            <a:endParaRPr lang="en-US"/>
          </a:p>
        </p:txBody>
      </p:sp>
    </p:spTree>
    <p:extLst>
      <p:ext uri="{BB962C8B-B14F-4D97-AF65-F5344CB8AC3E}">
        <p14:creationId xmlns:p14="http://schemas.microsoft.com/office/powerpoint/2010/main" val="319246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A44F9-1A9C-4F0E-D885-6BB60D34117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FF7C431-2A26-E152-E48A-7DF83532FE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0BBE6D0-5AF3-5467-16E6-233F6EEC99A6}"/>
              </a:ext>
            </a:extLst>
          </p:cNvPr>
          <p:cNvSpPr>
            <a:spLocks noGrp="1"/>
          </p:cNvSpPr>
          <p:nvPr>
            <p:ph type="dt" sz="half" idx="10"/>
          </p:nvPr>
        </p:nvSpPr>
        <p:spPr/>
        <p:txBody>
          <a:bodyPr/>
          <a:lstStyle/>
          <a:p>
            <a:fld id="{1218C1E6-633F-417E-907E-A22186171FB5}" type="datetime1">
              <a:rPr lang="en-US" smtClean="0"/>
              <a:t>9/9/2026</a:t>
            </a:fld>
            <a:endParaRPr lang="en-US"/>
          </a:p>
        </p:txBody>
      </p:sp>
      <p:sp>
        <p:nvSpPr>
          <p:cNvPr id="5" name="Footer Placeholder 4">
            <a:extLst>
              <a:ext uri="{FF2B5EF4-FFF2-40B4-BE49-F238E27FC236}">
                <a16:creationId xmlns:a16="http://schemas.microsoft.com/office/drawing/2014/main" id="{92C1F4E5-A8CA-78EE-B23D-28D80A9C212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04893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73C60-FCF1-EC24-B923-AF4B430DF53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8528F2F-C1B8-D63B-BD35-29AA1C748D5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E74ED76-6ED9-8858-BC5D-84F28D07FD68}"/>
              </a:ext>
            </a:extLst>
          </p:cNvPr>
          <p:cNvSpPr>
            <a:spLocks noGrp="1"/>
          </p:cNvSpPr>
          <p:nvPr>
            <p:ph type="dt" sz="half" idx="10"/>
          </p:nvPr>
        </p:nvSpPr>
        <p:spPr/>
        <p:txBody>
          <a:bodyPr/>
          <a:lstStyle/>
          <a:p>
            <a:fld id="{756E701C-B505-416A-B5AE-0A0C1BAB8BB1}" type="datetime1">
              <a:rPr lang="en-US" smtClean="0"/>
              <a:t>9/9/2026</a:t>
            </a:fld>
            <a:endParaRPr lang="en-US"/>
          </a:p>
        </p:txBody>
      </p:sp>
      <p:sp>
        <p:nvSpPr>
          <p:cNvPr id="5" name="Footer Placeholder 4">
            <a:extLst>
              <a:ext uri="{FF2B5EF4-FFF2-40B4-BE49-F238E27FC236}">
                <a16:creationId xmlns:a16="http://schemas.microsoft.com/office/drawing/2014/main" id="{49DC889E-F732-9981-0C21-A2A0D23C783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515051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66F0-340D-DBB2-0F8C-77917DA892F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663C2C3-20C0-5033-3BFD-6E51CB08DA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E59523A-AB93-7B28-C909-573D9145986C}"/>
              </a:ext>
            </a:extLst>
          </p:cNvPr>
          <p:cNvSpPr>
            <a:spLocks noGrp="1"/>
          </p:cNvSpPr>
          <p:nvPr>
            <p:ph type="dt" sz="half" idx="10"/>
          </p:nvPr>
        </p:nvSpPr>
        <p:spPr/>
        <p:txBody>
          <a:bodyPr/>
          <a:lstStyle/>
          <a:p>
            <a:fld id="{83CD2C9C-3182-4B69-87DF-E7DCEFBB813F}" type="datetime1">
              <a:rPr lang="en-US" smtClean="0"/>
              <a:t>9/9/2026</a:t>
            </a:fld>
            <a:endParaRPr lang="en-US"/>
          </a:p>
        </p:txBody>
      </p:sp>
      <p:sp>
        <p:nvSpPr>
          <p:cNvPr id="5" name="Footer Placeholder 4">
            <a:extLst>
              <a:ext uri="{FF2B5EF4-FFF2-40B4-BE49-F238E27FC236}">
                <a16:creationId xmlns:a16="http://schemas.microsoft.com/office/drawing/2014/main" id="{08B7EABE-ED7A-F75C-72EE-4741B45E4BD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21829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8354C-3CD9-D17C-2581-47AFE86CD20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2FA787F-0A8A-B1AA-D43F-683C9A85329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16A8C94-16A4-3939-4DC9-D22924620C4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A2A50C3-48D6-862C-BC0E-03DAFFE0472B}"/>
              </a:ext>
            </a:extLst>
          </p:cNvPr>
          <p:cNvSpPr>
            <a:spLocks noGrp="1"/>
          </p:cNvSpPr>
          <p:nvPr>
            <p:ph type="dt" sz="half" idx="10"/>
          </p:nvPr>
        </p:nvSpPr>
        <p:spPr/>
        <p:txBody>
          <a:bodyPr/>
          <a:lstStyle/>
          <a:p>
            <a:fld id="{8296BCF8-1FD9-4CE4-A535-9A2F0EFF0D74}" type="datetime1">
              <a:rPr lang="en-US" smtClean="0"/>
              <a:t>9/9/2026</a:t>
            </a:fld>
            <a:endParaRPr lang="en-US"/>
          </a:p>
        </p:txBody>
      </p:sp>
      <p:sp>
        <p:nvSpPr>
          <p:cNvPr id="6" name="Footer Placeholder 5">
            <a:extLst>
              <a:ext uri="{FF2B5EF4-FFF2-40B4-BE49-F238E27FC236}">
                <a16:creationId xmlns:a16="http://schemas.microsoft.com/office/drawing/2014/main" id="{9892DFEA-F338-198B-B75D-3EF67DF6DAB9}"/>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08063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F2378-2E66-C01A-9ACF-64464A8C6CA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4755DCE-16B9-07FB-EC8A-7A5CD92604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45B8A98-6C53-2C33-BECA-58B8A06AA20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D916E03-063D-79C1-9627-BF182AB7BE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AF292C0-73C0-A9F5-41CD-069DBB85E47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73B8F27-54B3-C441-5D0D-8CE69DF78165}"/>
              </a:ext>
            </a:extLst>
          </p:cNvPr>
          <p:cNvSpPr>
            <a:spLocks noGrp="1"/>
          </p:cNvSpPr>
          <p:nvPr>
            <p:ph type="dt" sz="half" idx="10"/>
          </p:nvPr>
        </p:nvSpPr>
        <p:spPr/>
        <p:txBody>
          <a:bodyPr/>
          <a:lstStyle/>
          <a:p>
            <a:fld id="{4E886B0D-FC61-4DB3-A9D6-83ABB26AF3D8}" type="datetime1">
              <a:rPr lang="en-US" smtClean="0"/>
              <a:t>9/9/2026</a:t>
            </a:fld>
            <a:endParaRPr lang="en-US"/>
          </a:p>
        </p:txBody>
      </p:sp>
      <p:sp>
        <p:nvSpPr>
          <p:cNvPr id="8" name="Footer Placeholder 7">
            <a:extLst>
              <a:ext uri="{FF2B5EF4-FFF2-40B4-BE49-F238E27FC236}">
                <a16:creationId xmlns:a16="http://schemas.microsoft.com/office/drawing/2014/main" id="{06CA8284-0FD0-D0E1-320B-142A93B5396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96881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E9A9-BAFB-0CCB-11EE-93CC15C500C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B1566D1-F5F6-4545-0C62-16FBEAE7D5F6}"/>
              </a:ext>
            </a:extLst>
          </p:cNvPr>
          <p:cNvSpPr>
            <a:spLocks noGrp="1"/>
          </p:cNvSpPr>
          <p:nvPr>
            <p:ph type="dt" sz="half" idx="10"/>
          </p:nvPr>
        </p:nvSpPr>
        <p:spPr/>
        <p:txBody>
          <a:bodyPr/>
          <a:lstStyle/>
          <a:p>
            <a:fld id="{F2E200BE-2FBD-41D1-A67B-38D240E4CA77}" type="datetime1">
              <a:rPr lang="en-US" smtClean="0"/>
              <a:t>9/9/2026</a:t>
            </a:fld>
            <a:endParaRPr lang="en-US"/>
          </a:p>
        </p:txBody>
      </p:sp>
      <p:sp>
        <p:nvSpPr>
          <p:cNvPr id="4" name="Footer Placeholder 3">
            <a:extLst>
              <a:ext uri="{FF2B5EF4-FFF2-40B4-BE49-F238E27FC236}">
                <a16:creationId xmlns:a16="http://schemas.microsoft.com/office/drawing/2014/main" id="{6E5F79BC-3EAA-16FA-9CB7-065B841871E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9187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E040D-424B-E356-D04F-5E41740C7804}"/>
              </a:ext>
            </a:extLst>
          </p:cNvPr>
          <p:cNvSpPr>
            <a:spLocks noGrp="1"/>
          </p:cNvSpPr>
          <p:nvPr>
            <p:ph type="dt" sz="half" idx="10"/>
          </p:nvPr>
        </p:nvSpPr>
        <p:spPr/>
        <p:txBody>
          <a:bodyPr/>
          <a:lstStyle/>
          <a:p>
            <a:fld id="{C44A68E6-3209-472C-9518-93D122FBFB7A}" type="datetime1">
              <a:rPr lang="en-US" smtClean="0"/>
              <a:t>9/9/2026</a:t>
            </a:fld>
            <a:endParaRPr lang="en-US"/>
          </a:p>
        </p:txBody>
      </p:sp>
      <p:sp>
        <p:nvSpPr>
          <p:cNvPr id="3" name="Footer Placeholder 2">
            <a:extLst>
              <a:ext uri="{FF2B5EF4-FFF2-40B4-BE49-F238E27FC236}">
                <a16:creationId xmlns:a16="http://schemas.microsoft.com/office/drawing/2014/main" id="{90A84F23-6992-8D1D-A940-016FB6E7408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94943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596C4-AF2F-BBC1-B337-F4DCEFC8E9C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274C035-9870-9ED7-680E-26ABA48F65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CB46827-2B50-4AFB-3DD9-9EDE7E24BD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A5EE3B-8B7E-A1A9-00E6-09A16BF3D2E2}"/>
              </a:ext>
            </a:extLst>
          </p:cNvPr>
          <p:cNvSpPr>
            <a:spLocks noGrp="1"/>
          </p:cNvSpPr>
          <p:nvPr>
            <p:ph type="dt" sz="half" idx="10"/>
          </p:nvPr>
        </p:nvSpPr>
        <p:spPr/>
        <p:txBody>
          <a:bodyPr/>
          <a:lstStyle/>
          <a:p>
            <a:fld id="{F6ADE06E-A538-4713-B250-C137E07D52CE}" type="datetime1">
              <a:rPr lang="en-US" smtClean="0"/>
              <a:t>9/9/2026</a:t>
            </a:fld>
            <a:endParaRPr lang="en-US"/>
          </a:p>
        </p:txBody>
      </p:sp>
      <p:sp>
        <p:nvSpPr>
          <p:cNvPr id="6" name="Footer Placeholder 5">
            <a:extLst>
              <a:ext uri="{FF2B5EF4-FFF2-40B4-BE49-F238E27FC236}">
                <a16:creationId xmlns:a16="http://schemas.microsoft.com/office/drawing/2014/main" id="{DBFDDB45-A224-388B-6721-91A41DE2A21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76646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21549-D618-B287-2940-272DFB513FE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94EA75A-52C7-79D0-A9FF-12A60056CD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07F1FC-9EEF-4A3C-A5ED-E25C6E6D89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12BE8B7-16F8-9C52-68C4-F9BA9954B303}"/>
              </a:ext>
            </a:extLst>
          </p:cNvPr>
          <p:cNvSpPr>
            <a:spLocks noGrp="1"/>
          </p:cNvSpPr>
          <p:nvPr>
            <p:ph type="dt" sz="half" idx="10"/>
          </p:nvPr>
        </p:nvSpPr>
        <p:spPr/>
        <p:txBody>
          <a:bodyPr/>
          <a:lstStyle/>
          <a:p>
            <a:fld id="{A0ACBC45-B8DA-4A5A-9902-D5D0EAA82E96}" type="datetime1">
              <a:rPr lang="en-US" smtClean="0"/>
              <a:t>9/9/2026</a:t>
            </a:fld>
            <a:endParaRPr lang="en-US"/>
          </a:p>
        </p:txBody>
      </p:sp>
      <p:sp>
        <p:nvSpPr>
          <p:cNvPr id="6" name="Footer Placeholder 5">
            <a:extLst>
              <a:ext uri="{FF2B5EF4-FFF2-40B4-BE49-F238E27FC236}">
                <a16:creationId xmlns:a16="http://schemas.microsoft.com/office/drawing/2014/main" id="{36F71F3D-6E23-97F4-38BE-159A611C72C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54600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A5DC-9E7D-3DE8-04B2-5179339C796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7FFB66D-2A88-280D-6846-B36C4C0F486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30AE62-7E7A-742B-C044-02B27F6C7D13}"/>
              </a:ext>
            </a:extLst>
          </p:cNvPr>
          <p:cNvSpPr>
            <a:spLocks noGrp="1"/>
          </p:cNvSpPr>
          <p:nvPr>
            <p:ph type="dt" sz="half" idx="10"/>
          </p:nvPr>
        </p:nvSpPr>
        <p:spPr/>
        <p:txBody>
          <a:bodyPr/>
          <a:lstStyle/>
          <a:p>
            <a:fld id="{CBA60AEB-7FFE-40E1-AC74-D655B0F12DFF}" type="datetime1">
              <a:rPr lang="en-US" smtClean="0"/>
              <a:t>9/9/2026</a:t>
            </a:fld>
            <a:endParaRPr lang="en-US"/>
          </a:p>
        </p:txBody>
      </p:sp>
      <p:sp>
        <p:nvSpPr>
          <p:cNvPr id="5" name="Footer Placeholder 4">
            <a:extLst>
              <a:ext uri="{FF2B5EF4-FFF2-40B4-BE49-F238E27FC236}">
                <a16:creationId xmlns:a16="http://schemas.microsoft.com/office/drawing/2014/main" id="{6F304EAE-EA27-A3BE-B84F-A2216A0F1DB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0682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DF8578-8C3E-4407-F8A4-4360314BFB5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9BE7DE1-49F1-E246-3E7F-188EB162287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ADAF9BF-1BCF-FCF9-6D04-F18E9FD477AA}"/>
              </a:ext>
            </a:extLst>
          </p:cNvPr>
          <p:cNvSpPr>
            <a:spLocks noGrp="1"/>
          </p:cNvSpPr>
          <p:nvPr>
            <p:ph type="dt" sz="half" idx="10"/>
          </p:nvPr>
        </p:nvSpPr>
        <p:spPr/>
        <p:txBody>
          <a:bodyPr/>
          <a:lstStyle/>
          <a:p>
            <a:fld id="{5261CDB3-2349-44D2-B56D-63CF03B0A2A7}" type="datetime1">
              <a:rPr lang="en-US" smtClean="0"/>
              <a:t>9/9/2026</a:t>
            </a:fld>
            <a:endParaRPr lang="en-US"/>
          </a:p>
        </p:txBody>
      </p:sp>
      <p:sp>
        <p:nvSpPr>
          <p:cNvPr id="5" name="Footer Placeholder 4">
            <a:extLst>
              <a:ext uri="{FF2B5EF4-FFF2-40B4-BE49-F238E27FC236}">
                <a16:creationId xmlns:a16="http://schemas.microsoft.com/office/drawing/2014/main" id="{1D484297-41C0-FE25-8F46-CA1B6EBFED4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20535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488675F9-5BF3-5E42-9891-F6D5AD8DD95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88159" y="244923"/>
            <a:ext cx="4550137" cy="6343128"/>
          </a:xfrm>
          <a:prstGeom prst="rect">
            <a:avLst/>
          </a:prstGeom>
        </p:spPr>
      </p:pic>
      <p:sp>
        <p:nvSpPr>
          <p:cNvPr id="15" name="object 4">
            <a:extLst>
              <a:ext uri="{FF2B5EF4-FFF2-40B4-BE49-F238E27FC236}">
                <a16:creationId xmlns:a16="http://schemas.microsoft.com/office/drawing/2014/main" id="{1FD2C3EC-D976-D345-9691-6034A69686A8}"/>
              </a:ext>
            </a:extLst>
          </p:cNvPr>
          <p:cNvSpPr txBox="1"/>
          <p:nvPr userDrawn="1"/>
        </p:nvSpPr>
        <p:spPr>
          <a:xfrm>
            <a:off x="253704" y="1856271"/>
            <a:ext cx="2480685" cy="1155445"/>
          </a:xfrm>
          <a:prstGeom prst="rect">
            <a:avLst/>
          </a:prstGeom>
        </p:spPr>
        <p:txBody>
          <a:bodyPr vert="horz" wrap="square" lIns="0" tIns="16510" rIns="0" bIns="0" rtlCol="0">
            <a:spAutoFit/>
          </a:bodyPr>
          <a:lstStyle/>
          <a:p>
            <a:pPr marL="12700">
              <a:lnSpc>
                <a:spcPct val="100000"/>
              </a:lnSpc>
              <a:spcBef>
                <a:spcPts val="130"/>
              </a:spcBef>
            </a:pPr>
            <a:r>
              <a:rPr sz="7400" b="1" spc="-500" baseline="0">
                <a:solidFill>
                  <a:schemeClr val="bg2"/>
                </a:solidFill>
                <a:latin typeface="+mj-lt"/>
                <a:cs typeface="Arial"/>
              </a:rPr>
              <a:t>Sons</a:t>
            </a:r>
            <a:endParaRPr sz="7400" spc="-500" baseline="0">
              <a:solidFill>
                <a:schemeClr val="bg2"/>
              </a:solidFill>
              <a:latin typeface="+mj-lt"/>
              <a:cs typeface="Arial"/>
            </a:endParaRPr>
          </a:p>
        </p:txBody>
      </p:sp>
      <p:sp>
        <p:nvSpPr>
          <p:cNvPr id="16" name="object 5">
            <a:extLst>
              <a:ext uri="{FF2B5EF4-FFF2-40B4-BE49-F238E27FC236}">
                <a16:creationId xmlns:a16="http://schemas.microsoft.com/office/drawing/2014/main" id="{45B482F4-98CF-7849-AE0B-EBCEB134ED53}"/>
              </a:ext>
            </a:extLst>
          </p:cNvPr>
          <p:cNvSpPr txBox="1"/>
          <p:nvPr userDrawn="1"/>
        </p:nvSpPr>
        <p:spPr>
          <a:xfrm>
            <a:off x="284007" y="208368"/>
            <a:ext cx="1677651" cy="320601"/>
          </a:xfrm>
          <a:prstGeom prst="rect">
            <a:avLst/>
          </a:prstGeom>
        </p:spPr>
        <p:txBody>
          <a:bodyPr vert="horz" wrap="square" lIns="0" tIns="12700" rIns="0" bIns="0" rtlCol="0">
            <a:spAutoFit/>
          </a:bodyPr>
          <a:lstStyle/>
          <a:p>
            <a:pPr marL="12700" marR="5080">
              <a:lnSpc>
                <a:spcPct val="100000"/>
              </a:lnSpc>
              <a:spcBef>
                <a:spcPts val="100"/>
              </a:spcBef>
            </a:pPr>
            <a:r>
              <a:rPr sz="1000" b="1" kern="1000" spc="-20" baseline="0">
                <a:solidFill>
                  <a:schemeClr val="bg2"/>
                </a:solidFill>
                <a:latin typeface="+mj-lt"/>
                <a:cs typeface="Arial"/>
              </a:rPr>
              <a:t>Next generation men’s  health and well-being</a:t>
            </a:r>
            <a:endParaRPr sz="1000" kern="1000" spc="-20" baseline="0">
              <a:solidFill>
                <a:schemeClr val="bg2"/>
              </a:solidFill>
              <a:latin typeface="+mj-lt"/>
              <a:cs typeface="Arial"/>
            </a:endParaRPr>
          </a:p>
        </p:txBody>
      </p:sp>
      <p:sp>
        <p:nvSpPr>
          <p:cNvPr id="18" name="Text Placeholder 5">
            <a:extLst>
              <a:ext uri="{FF2B5EF4-FFF2-40B4-BE49-F238E27FC236}">
                <a16:creationId xmlns:a16="http://schemas.microsoft.com/office/drawing/2014/main" id="{782B13F0-3DE4-E941-A86B-210A2F015162}"/>
              </a:ext>
            </a:extLst>
          </p:cNvPr>
          <p:cNvSpPr>
            <a:spLocks noGrp="1"/>
          </p:cNvSpPr>
          <p:nvPr>
            <p:ph type="body" sz="quarter" idx="10" hasCustomPrompt="1"/>
          </p:nvPr>
        </p:nvSpPr>
        <p:spPr>
          <a:xfrm>
            <a:off x="284007" y="6473372"/>
            <a:ext cx="1800000" cy="176260"/>
          </a:xfrm>
        </p:spPr>
        <p:txBody>
          <a:bodyPr/>
          <a:lstStyle>
            <a:lvl1pPr>
              <a:defRPr sz="1000" b="0" baseline="0">
                <a:solidFill>
                  <a:schemeClr val="bg2"/>
                </a:solidFill>
                <a:latin typeface="+mn-lt"/>
              </a:defRPr>
            </a:lvl1pPr>
          </a:lstStyle>
          <a:p>
            <a:pPr lvl="0"/>
            <a:r>
              <a:rPr lang="en-GB"/>
              <a:t>Presentation Title</a:t>
            </a:r>
          </a:p>
        </p:txBody>
      </p:sp>
    </p:spTree>
    <p:extLst>
      <p:ext uri="{BB962C8B-B14F-4D97-AF65-F5344CB8AC3E}">
        <p14:creationId xmlns:p14="http://schemas.microsoft.com/office/powerpoint/2010/main" val="2957206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ey - Two ton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C30368C-6940-B64E-8266-DF04B272A426}"/>
              </a:ext>
            </a:extLst>
          </p:cNvPr>
          <p:cNvSpPr/>
          <p:nvPr userDrawn="1"/>
        </p:nvSpPr>
        <p:spPr>
          <a:xfrm>
            <a:off x="4042800" y="-1"/>
            <a:ext cx="8149200" cy="3502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4E84D0A-C339-3D40-985A-9E1D15F77816}"/>
              </a:ext>
            </a:extLst>
          </p:cNvPr>
          <p:cNvSpPr/>
          <p:nvPr userDrawn="1"/>
        </p:nvSpPr>
        <p:spPr>
          <a:xfrm>
            <a:off x="0" y="0"/>
            <a:ext cx="4042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a:extLst>
              <a:ext uri="{FF2B5EF4-FFF2-40B4-BE49-F238E27FC236}">
                <a16:creationId xmlns:a16="http://schemas.microsoft.com/office/drawing/2014/main" id="{8E2BA27E-FA97-4C28-B539-41612CD4BED2}"/>
              </a:ext>
            </a:extLst>
          </p:cNvPr>
          <p:cNvSpPr>
            <a:spLocks noGrp="1"/>
          </p:cNvSpPr>
          <p:nvPr>
            <p:ph type="ftr" sz="quarter" idx="11"/>
          </p:nvPr>
        </p:nvSpPr>
        <p:spPr>
          <a:xfrm>
            <a:off x="4320000" y="269998"/>
            <a:ext cx="6480000" cy="252000"/>
          </a:xfrm>
        </p:spPr>
        <p:txBody>
          <a:bodyPr/>
          <a:lstStyle>
            <a:lvl1pPr>
              <a:defRPr sz="1500" spc="-40" baseline="0">
                <a:solidFill>
                  <a:schemeClr val="tx1"/>
                </a:solidFill>
              </a:defRPr>
            </a:lvl1pPr>
          </a:lstStyle>
          <a:p>
            <a:r>
              <a:rPr lang="en-GB"/>
              <a:t>Subheading</a:t>
            </a:r>
          </a:p>
        </p:txBody>
      </p:sp>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pic>
        <p:nvPicPr>
          <p:cNvPr id="16" name="Graphic 15">
            <a:extLst>
              <a:ext uri="{FF2B5EF4-FFF2-40B4-BE49-F238E27FC236}">
                <a16:creationId xmlns:a16="http://schemas.microsoft.com/office/drawing/2014/main" id="{B24CC08E-B75E-9E48-9358-BFC392CECF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
        <p:nvSpPr>
          <p:cNvPr id="3" name="Title 2">
            <a:extLst>
              <a:ext uri="{FF2B5EF4-FFF2-40B4-BE49-F238E27FC236}">
                <a16:creationId xmlns:a16="http://schemas.microsoft.com/office/drawing/2014/main" id="{7A186DB5-9099-3640-A67E-1B58139BD212}"/>
              </a:ext>
            </a:extLst>
          </p:cNvPr>
          <p:cNvSpPr>
            <a:spLocks noGrp="1"/>
          </p:cNvSpPr>
          <p:nvPr>
            <p:ph type="title" hasCustomPrompt="1"/>
          </p:nvPr>
        </p:nvSpPr>
        <p:spPr>
          <a:xfrm>
            <a:off x="270000" y="270000"/>
            <a:ext cx="3240000" cy="720000"/>
          </a:xfrm>
        </p:spPr>
        <p:txBody>
          <a:bodyPr/>
          <a:lstStyle/>
          <a:p>
            <a:r>
              <a:rPr lang="en-GB"/>
              <a:t>Add title</a:t>
            </a:r>
          </a:p>
        </p:txBody>
      </p:sp>
      <p:sp>
        <p:nvSpPr>
          <p:cNvPr id="9" name="Text Placeholder 8">
            <a:extLst>
              <a:ext uri="{FF2B5EF4-FFF2-40B4-BE49-F238E27FC236}">
                <a16:creationId xmlns:a16="http://schemas.microsoft.com/office/drawing/2014/main" id="{74E0A9B3-D4AF-A94F-99E2-0FFBDCEC80D1}"/>
              </a:ext>
            </a:extLst>
          </p:cNvPr>
          <p:cNvSpPr>
            <a:spLocks noGrp="1"/>
          </p:cNvSpPr>
          <p:nvPr>
            <p:ph type="body" sz="quarter" idx="13"/>
          </p:nvPr>
        </p:nvSpPr>
        <p:spPr>
          <a:xfrm>
            <a:off x="269963" y="989056"/>
            <a:ext cx="3240000" cy="38385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Text Placeholder 26">
            <a:extLst>
              <a:ext uri="{FF2B5EF4-FFF2-40B4-BE49-F238E27FC236}">
                <a16:creationId xmlns:a16="http://schemas.microsoft.com/office/drawing/2014/main" id="{86528B9A-2BEB-3045-BB23-DAAA55F10A94}"/>
              </a:ext>
            </a:extLst>
          </p:cNvPr>
          <p:cNvSpPr>
            <a:spLocks noGrp="1"/>
          </p:cNvSpPr>
          <p:nvPr>
            <p:ph type="body" sz="quarter" idx="14" hasCustomPrompt="1"/>
          </p:nvPr>
        </p:nvSpPr>
        <p:spPr>
          <a:xfrm>
            <a:off x="4320000" y="3772798"/>
            <a:ext cx="6602000" cy="284047"/>
          </a:xfrm>
        </p:spPr>
        <p:txBody>
          <a:bodyPr/>
          <a:lstStyle/>
          <a:p>
            <a:pPr lvl="0"/>
            <a:r>
              <a:rPr lang="en-GB"/>
              <a:t>Subheading</a:t>
            </a:r>
          </a:p>
        </p:txBody>
      </p:sp>
      <p:sp>
        <p:nvSpPr>
          <p:cNvPr id="29" name="Text Placeholder 28">
            <a:extLst>
              <a:ext uri="{FF2B5EF4-FFF2-40B4-BE49-F238E27FC236}">
                <a16:creationId xmlns:a16="http://schemas.microsoft.com/office/drawing/2014/main" id="{4A9A86BC-1AB7-CD46-946B-279CA48BB57C}"/>
              </a:ext>
            </a:extLst>
          </p:cNvPr>
          <p:cNvSpPr>
            <a:spLocks noGrp="1"/>
          </p:cNvSpPr>
          <p:nvPr>
            <p:ph type="body" sz="quarter" idx="15"/>
          </p:nvPr>
        </p:nvSpPr>
        <p:spPr>
          <a:xfrm>
            <a:off x="4319588" y="989056"/>
            <a:ext cx="5262562" cy="2163762"/>
          </a:xfrm>
        </p:spPr>
        <p:txBody>
          <a:bodyPr/>
          <a:lstStyle>
            <a:lvl1pPr>
              <a:defRPr b="0">
                <a:latin typeface="+mn-lt"/>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1" name="Text Placeholder 28">
            <a:extLst>
              <a:ext uri="{FF2B5EF4-FFF2-40B4-BE49-F238E27FC236}">
                <a16:creationId xmlns:a16="http://schemas.microsoft.com/office/drawing/2014/main" id="{A8529D99-564D-DD49-B901-E18ADD2BE669}"/>
              </a:ext>
            </a:extLst>
          </p:cNvPr>
          <p:cNvSpPr>
            <a:spLocks noGrp="1"/>
          </p:cNvSpPr>
          <p:nvPr>
            <p:ph type="body" sz="quarter" idx="16"/>
          </p:nvPr>
        </p:nvSpPr>
        <p:spPr>
          <a:xfrm>
            <a:off x="4319588" y="4349206"/>
            <a:ext cx="5262562" cy="2163762"/>
          </a:xfrm>
        </p:spPr>
        <p:txBody>
          <a:bodyPr/>
          <a:lstStyle>
            <a:lvl1pPr>
              <a:defRPr b="0">
                <a:latin typeface="+mn-lt"/>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23603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ck - Two ton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C30368C-6940-B64E-8266-DF04B272A426}"/>
              </a:ext>
            </a:extLst>
          </p:cNvPr>
          <p:cNvSpPr/>
          <p:nvPr userDrawn="1"/>
        </p:nvSpPr>
        <p:spPr>
          <a:xfrm>
            <a:off x="4042800" y="3430800"/>
            <a:ext cx="8149200" cy="342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4E84D0A-C339-3D40-985A-9E1D15F77816}"/>
              </a:ext>
            </a:extLst>
          </p:cNvPr>
          <p:cNvSpPr/>
          <p:nvPr userDrawn="1"/>
        </p:nvSpPr>
        <p:spPr>
          <a:xfrm>
            <a:off x="0" y="0"/>
            <a:ext cx="4042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a:extLst>
              <a:ext uri="{FF2B5EF4-FFF2-40B4-BE49-F238E27FC236}">
                <a16:creationId xmlns:a16="http://schemas.microsoft.com/office/drawing/2014/main" id="{8E2BA27E-FA97-4C28-B539-41612CD4BED2}"/>
              </a:ext>
            </a:extLst>
          </p:cNvPr>
          <p:cNvSpPr>
            <a:spLocks noGrp="1"/>
          </p:cNvSpPr>
          <p:nvPr>
            <p:ph type="ftr" sz="quarter" idx="11"/>
          </p:nvPr>
        </p:nvSpPr>
        <p:spPr>
          <a:xfrm>
            <a:off x="4320000" y="269998"/>
            <a:ext cx="6480000" cy="252000"/>
          </a:xfrm>
        </p:spPr>
        <p:txBody>
          <a:bodyPr/>
          <a:lstStyle>
            <a:lvl1pPr>
              <a:defRPr sz="1500" spc="-40" baseline="0">
                <a:solidFill>
                  <a:schemeClr val="tx1"/>
                </a:solidFill>
              </a:defRPr>
            </a:lvl1pPr>
          </a:lstStyle>
          <a:p>
            <a:r>
              <a:rPr lang="en-GB"/>
              <a:t>Subheading</a:t>
            </a:r>
          </a:p>
        </p:txBody>
      </p:sp>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sp>
        <p:nvSpPr>
          <p:cNvPr id="3" name="Title 2">
            <a:extLst>
              <a:ext uri="{FF2B5EF4-FFF2-40B4-BE49-F238E27FC236}">
                <a16:creationId xmlns:a16="http://schemas.microsoft.com/office/drawing/2014/main" id="{7A186DB5-9099-3640-A67E-1B58139BD212}"/>
              </a:ext>
            </a:extLst>
          </p:cNvPr>
          <p:cNvSpPr>
            <a:spLocks noGrp="1"/>
          </p:cNvSpPr>
          <p:nvPr>
            <p:ph type="title" hasCustomPrompt="1"/>
          </p:nvPr>
        </p:nvSpPr>
        <p:spPr>
          <a:xfrm>
            <a:off x="270000" y="270000"/>
            <a:ext cx="3240000" cy="720000"/>
          </a:xfrm>
        </p:spPr>
        <p:txBody>
          <a:bodyPr/>
          <a:lstStyle>
            <a:lvl1pPr>
              <a:defRPr>
                <a:solidFill>
                  <a:schemeClr val="bg2"/>
                </a:solidFill>
              </a:defRPr>
            </a:lvl1pPr>
          </a:lstStyle>
          <a:p>
            <a:r>
              <a:rPr lang="en-GB"/>
              <a:t>Add title</a:t>
            </a:r>
          </a:p>
        </p:txBody>
      </p:sp>
      <p:sp>
        <p:nvSpPr>
          <p:cNvPr id="9" name="Text Placeholder 8">
            <a:extLst>
              <a:ext uri="{FF2B5EF4-FFF2-40B4-BE49-F238E27FC236}">
                <a16:creationId xmlns:a16="http://schemas.microsoft.com/office/drawing/2014/main" id="{74E0A9B3-D4AF-A94F-99E2-0FFBDCEC80D1}"/>
              </a:ext>
            </a:extLst>
          </p:cNvPr>
          <p:cNvSpPr>
            <a:spLocks noGrp="1"/>
          </p:cNvSpPr>
          <p:nvPr>
            <p:ph type="body" sz="quarter" idx="13"/>
          </p:nvPr>
        </p:nvSpPr>
        <p:spPr>
          <a:xfrm>
            <a:off x="269963" y="989056"/>
            <a:ext cx="3240000" cy="3838575"/>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Text Placeholder 26">
            <a:extLst>
              <a:ext uri="{FF2B5EF4-FFF2-40B4-BE49-F238E27FC236}">
                <a16:creationId xmlns:a16="http://schemas.microsoft.com/office/drawing/2014/main" id="{86528B9A-2BEB-3045-BB23-DAAA55F10A94}"/>
              </a:ext>
            </a:extLst>
          </p:cNvPr>
          <p:cNvSpPr>
            <a:spLocks noGrp="1"/>
          </p:cNvSpPr>
          <p:nvPr>
            <p:ph type="body" sz="quarter" idx="14" hasCustomPrompt="1"/>
          </p:nvPr>
        </p:nvSpPr>
        <p:spPr>
          <a:xfrm>
            <a:off x="4320000" y="3772798"/>
            <a:ext cx="6602000" cy="284047"/>
          </a:xfrm>
        </p:spPr>
        <p:txBody>
          <a:bodyPr/>
          <a:lstStyle/>
          <a:p>
            <a:pPr lvl="0"/>
            <a:r>
              <a:rPr lang="en-GB"/>
              <a:t>Subheading</a:t>
            </a:r>
          </a:p>
        </p:txBody>
      </p:sp>
      <p:sp>
        <p:nvSpPr>
          <p:cNvPr id="29" name="Text Placeholder 28">
            <a:extLst>
              <a:ext uri="{FF2B5EF4-FFF2-40B4-BE49-F238E27FC236}">
                <a16:creationId xmlns:a16="http://schemas.microsoft.com/office/drawing/2014/main" id="{4A9A86BC-1AB7-CD46-946B-279CA48BB57C}"/>
              </a:ext>
            </a:extLst>
          </p:cNvPr>
          <p:cNvSpPr>
            <a:spLocks noGrp="1"/>
          </p:cNvSpPr>
          <p:nvPr>
            <p:ph type="body" sz="quarter" idx="15"/>
          </p:nvPr>
        </p:nvSpPr>
        <p:spPr>
          <a:xfrm>
            <a:off x="4319588" y="989056"/>
            <a:ext cx="5262562" cy="2163762"/>
          </a:xfrm>
        </p:spPr>
        <p:txBody>
          <a:bodyPr/>
          <a:lstStyle>
            <a:lvl1pPr>
              <a:defRPr b="0">
                <a:latin typeface="+mn-lt"/>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1" name="Text Placeholder 28">
            <a:extLst>
              <a:ext uri="{FF2B5EF4-FFF2-40B4-BE49-F238E27FC236}">
                <a16:creationId xmlns:a16="http://schemas.microsoft.com/office/drawing/2014/main" id="{A8529D99-564D-DD49-B901-E18ADD2BE669}"/>
              </a:ext>
            </a:extLst>
          </p:cNvPr>
          <p:cNvSpPr>
            <a:spLocks noGrp="1"/>
          </p:cNvSpPr>
          <p:nvPr>
            <p:ph type="body" sz="quarter" idx="16"/>
          </p:nvPr>
        </p:nvSpPr>
        <p:spPr>
          <a:xfrm>
            <a:off x="4319588" y="4349206"/>
            <a:ext cx="5262562" cy="2163762"/>
          </a:xfrm>
        </p:spPr>
        <p:txBody>
          <a:bodyPr/>
          <a:lstStyle>
            <a:lvl1pPr>
              <a:defRPr b="0">
                <a:latin typeface="+mn-lt"/>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4" name="object 11">
            <a:extLst>
              <a:ext uri="{FF2B5EF4-FFF2-40B4-BE49-F238E27FC236}">
                <a16:creationId xmlns:a16="http://schemas.microsoft.com/office/drawing/2014/main" id="{CADD352E-9BAC-E94E-9B26-4BFA9666AB1F}"/>
              </a:ext>
            </a:extLst>
          </p:cNvPr>
          <p:cNvSpPr/>
          <p:nvPr userDrawn="1"/>
        </p:nvSpPr>
        <p:spPr>
          <a:xfrm>
            <a:off x="254007" y="6190985"/>
            <a:ext cx="281414" cy="422121"/>
          </a:xfrm>
          <a:custGeom>
            <a:avLst/>
            <a:gdLst/>
            <a:ahLst/>
            <a:cxnLst/>
            <a:rect l="l" t="t" r="r" b="b"/>
            <a:pathLst>
              <a:path w="287020" h="430529">
                <a:moveTo>
                  <a:pt x="143497" y="286994"/>
                </a:moveTo>
                <a:lnTo>
                  <a:pt x="0" y="286994"/>
                </a:lnTo>
                <a:lnTo>
                  <a:pt x="7315" y="332349"/>
                </a:lnTo>
                <a:lnTo>
                  <a:pt x="27687" y="371740"/>
                </a:lnTo>
                <a:lnTo>
                  <a:pt x="58751" y="402804"/>
                </a:lnTo>
                <a:lnTo>
                  <a:pt x="98142" y="423175"/>
                </a:lnTo>
                <a:lnTo>
                  <a:pt x="143497" y="430491"/>
                </a:lnTo>
                <a:lnTo>
                  <a:pt x="143497" y="286994"/>
                </a:lnTo>
                <a:close/>
              </a:path>
              <a:path w="287020" h="430529">
                <a:moveTo>
                  <a:pt x="143497" y="143497"/>
                </a:moveTo>
                <a:lnTo>
                  <a:pt x="0" y="143497"/>
                </a:lnTo>
                <a:lnTo>
                  <a:pt x="7314" y="188851"/>
                </a:lnTo>
                <a:lnTo>
                  <a:pt x="27683" y="228239"/>
                </a:lnTo>
                <a:lnTo>
                  <a:pt x="58742" y="259301"/>
                </a:lnTo>
                <a:lnTo>
                  <a:pt x="98130" y="279673"/>
                </a:lnTo>
                <a:lnTo>
                  <a:pt x="143484" y="286994"/>
                </a:lnTo>
                <a:lnTo>
                  <a:pt x="286994" y="286994"/>
                </a:lnTo>
                <a:lnTo>
                  <a:pt x="279678" y="241639"/>
                </a:lnTo>
                <a:lnTo>
                  <a:pt x="259306" y="202248"/>
                </a:lnTo>
                <a:lnTo>
                  <a:pt x="228243" y="171184"/>
                </a:lnTo>
                <a:lnTo>
                  <a:pt x="188852" y="150813"/>
                </a:lnTo>
                <a:lnTo>
                  <a:pt x="143497" y="143497"/>
                </a:lnTo>
                <a:close/>
              </a:path>
              <a:path w="287020" h="430529">
                <a:moveTo>
                  <a:pt x="143497" y="0"/>
                </a:moveTo>
                <a:lnTo>
                  <a:pt x="143497" y="143497"/>
                </a:lnTo>
                <a:lnTo>
                  <a:pt x="286994" y="143497"/>
                </a:lnTo>
                <a:lnTo>
                  <a:pt x="279678" y="98142"/>
                </a:lnTo>
                <a:lnTo>
                  <a:pt x="259306" y="58751"/>
                </a:lnTo>
                <a:lnTo>
                  <a:pt x="228243" y="27687"/>
                </a:lnTo>
                <a:lnTo>
                  <a:pt x="188852" y="7315"/>
                </a:lnTo>
                <a:lnTo>
                  <a:pt x="143497" y="0"/>
                </a:lnTo>
                <a:close/>
              </a:path>
            </a:pathLst>
          </a:custGeom>
          <a:solidFill>
            <a:srgbClr val="EDF9D4"/>
          </a:solidFill>
        </p:spPr>
        <p:txBody>
          <a:bodyPr wrap="square" lIns="0" tIns="0" rIns="0" bIns="0" rtlCol="0"/>
          <a:lstStyle/>
          <a:p>
            <a:endParaRPr/>
          </a:p>
        </p:txBody>
      </p:sp>
    </p:spTree>
    <p:extLst>
      <p:ext uri="{BB962C8B-B14F-4D97-AF65-F5344CB8AC3E}">
        <p14:creationId xmlns:p14="http://schemas.microsoft.com/office/powerpoint/2010/main" val="846935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507F-3E26-40ED-8EC0-ED3823C62CD5}"/>
              </a:ext>
            </a:extLst>
          </p:cNvPr>
          <p:cNvSpPr>
            <a:spLocks noGrp="1"/>
          </p:cNvSpPr>
          <p:nvPr>
            <p:ph type="title" hasCustomPrompt="1"/>
          </p:nvPr>
        </p:nvSpPr>
        <p:spPr>
          <a:xfrm>
            <a:off x="4058156" y="270000"/>
            <a:ext cx="6914644" cy="5251855"/>
          </a:xfrm>
        </p:spPr>
        <p:txBody>
          <a:bodyPr anchor="t" anchorCtr="0"/>
          <a:lstStyle>
            <a:lvl1pPr>
              <a:lnSpc>
                <a:spcPts val="5400"/>
              </a:lnSpc>
              <a:defRPr sz="6000" spc="-300" baseline="0">
                <a:solidFill>
                  <a:schemeClr val="accent1"/>
                </a:solidFill>
              </a:defRPr>
            </a:lvl1pPr>
          </a:lstStyle>
          <a:p>
            <a:r>
              <a:rPr lang="en-US"/>
              <a:t>Statement goes here</a:t>
            </a:r>
            <a:endParaRPr lang="en-GB"/>
          </a:p>
        </p:txBody>
      </p:sp>
      <p:sp>
        <p:nvSpPr>
          <p:cNvPr id="10" name="object 4">
            <a:extLst>
              <a:ext uri="{FF2B5EF4-FFF2-40B4-BE49-F238E27FC236}">
                <a16:creationId xmlns:a16="http://schemas.microsoft.com/office/drawing/2014/main" id="{DB0FA6C9-8876-114A-B4E5-7BEFABC50B27}"/>
              </a:ext>
            </a:extLst>
          </p:cNvPr>
          <p:cNvSpPr/>
          <p:nvPr userDrawn="1"/>
        </p:nvSpPr>
        <p:spPr>
          <a:xfrm>
            <a:off x="269998" y="6020996"/>
            <a:ext cx="378460" cy="567055"/>
          </a:xfrm>
          <a:custGeom>
            <a:avLst/>
            <a:gdLst/>
            <a:ahLst/>
            <a:cxnLst/>
            <a:rect l="l" t="t" r="r" b="b"/>
            <a:pathLst>
              <a:path w="378459" h="567054">
                <a:moveTo>
                  <a:pt x="189001" y="378002"/>
                </a:moveTo>
                <a:lnTo>
                  <a:pt x="0" y="378002"/>
                </a:lnTo>
                <a:lnTo>
                  <a:pt x="6751" y="428246"/>
                </a:lnTo>
                <a:lnTo>
                  <a:pt x="25804" y="473394"/>
                </a:lnTo>
                <a:lnTo>
                  <a:pt x="55357" y="511646"/>
                </a:lnTo>
                <a:lnTo>
                  <a:pt x="93609" y="541199"/>
                </a:lnTo>
                <a:lnTo>
                  <a:pt x="138757" y="560252"/>
                </a:lnTo>
                <a:lnTo>
                  <a:pt x="189001" y="567004"/>
                </a:lnTo>
                <a:lnTo>
                  <a:pt x="189001" y="378002"/>
                </a:lnTo>
                <a:close/>
              </a:path>
              <a:path w="378459" h="567054">
                <a:moveTo>
                  <a:pt x="189001" y="189001"/>
                </a:moveTo>
                <a:lnTo>
                  <a:pt x="0" y="189001"/>
                </a:lnTo>
                <a:lnTo>
                  <a:pt x="6750" y="239244"/>
                </a:lnTo>
                <a:lnTo>
                  <a:pt x="25801" y="284390"/>
                </a:lnTo>
                <a:lnTo>
                  <a:pt x="55351" y="322640"/>
                </a:lnTo>
                <a:lnTo>
                  <a:pt x="93599" y="352192"/>
                </a:lnTo>
                <a:lnTo>
                  <a:pt x="138746" y="371246"/>
                </a:lnTo>
                <a:lnTo>
                  <a:pt x="188988" y="378002"/>
                </a:lnTo>
                <a:lnTo>
                  <a:pt x="378002" y="378002"/>
                </a:lnTo>
                <a:lnTo>
                  <a:pt x="371251" y="327759"/>
                </a:lnTo>
                <a:lnTo>
                  <a:pt x="352198" y="282610"/>
                </a:lnTo>
                <a:lnTo>
                  <a:pt x="322645" y="244359"/>
                </a:lnTo>
                <a:lnTo>
                  <a:pt x="284393" y="214805"/>
                </a:lnTo>
                <a:lnTo>
                  <a:pt x="239245" y="195752"/>
                </a:lnTo>
                <a:lnTo>
                  <a:pt x="189001" y="189001"/>
                </a:lnTo>
                <a:close/>
              </a:path>
              <a:path w="378459" h="567054">
                <a:moveTo>
                  <a:pt x="189001" y="0"/>
                </a:moveTo>
                <a:lnTo>
                  <a:pt x="189001" y="189001"/>
                </a:lnTo>
                <a:lnTo>
                  <a:pt x="378002" y="189001"/>
                </a:lnTo>
                <a:lnTo>
                  <a:pt x="371251" y="138757"/>
                </a:lnTo>
                <a:lnTo>
                  <a:pt x="352198" y="93609"/>
                </a:lnTo>
                <a:lnTo>
                  <a:pt x="322645" y="55357"/>
                </a:lnTo>
                <a:lnTo>
                  <a:pt x="284393" y="25804"/>
                </a:lnTo>
                <a:lnTo>
                  <a:pt x="239245" y="6751"/>
                </a:lnTo>
                <a:lnTo>
                  <a:pt x="189001" y="0"/>
                </a:lnTo>
                <a:close/>
              </a:path>
            </a:pathLst>
          </a:custGeom>
          <a:solidFill>
            <a:schemeClr val="bg2"/>
          </a:solidFill>
        </p:spPr>
        <p:txBody>
          <a:bodyPr wrap="square" lIns="0" tIns="0" rIns="0" bIns="0" rtlCol="0"/>
          <a:lstStyle/>
          <a:p>
            <a:endParaRPr/>
          </a:p>
        </p:txBody>
      </p:sp>
      <p:sp>
        <p:nvSpPr>
          <p:cNvPr id="14" name="Text Placeholder 12">
            <a:extLst>
              <a:ext uri="{FF2B5EF4-FFF2-40B4-BE49-F238E27FC236}">
                <a16:creationId xmlns:a16="http://schemas.microsoft.com/office/drawing/2014/main" id="{3CDBB238-E85D-E24C-AAD8-A8D339C7E26D}"/>
              </a:ext>
            </a:extLst>
          </p:cNvPr>
          <p:cNvSpPr>
            <a:spLocks noGrp="1"/>
          </p:cNvSpPr>
          <p:nvPr>
            <p:ph type="body" sz="quarter" idx="20" hasCustomPrompt="1"/>
          </p:nvPr>
        </p:nvSpPr>
        <p:spPr>
          <a:xfrm>
            <a:off x="4058156" y="6536489"/>
            <a:ext cx="3455987" cy="144000"/>
          </a:xfrm>
        </p:spPr>
        <p:txBody>
          <a:bodyPr/>
          <a:lstStyle>
            <a:lvl1pPr>
              <a:defRPr sz="750" b="0">
                <a:solidFill>
                  <a:schemeClr val="accent1"/>
                </a:solidFill>
                <a:latin typeface="+mn-lt"/>
              </a:defRPr>
            </a:lvl1pPr>
          </a:lstStyle>
          <a:p>
            <a:pPr lvl="0"/>
            <a:r>
              <a:rPr lang="en-GB"/>
              <a:t>Source goes here</a:t>
            </a:r>
          </a:p>
        </p:txBody>
      </p:sp>
      <p:sp>
        <p:nvSpPr>
          <p:cNvPr id="15" name="Slide Number Placeholder 5">
            <a:extLst>
              <a:ext uri="{FF2B5EF4-FFF2-40B4-BE49-F238E27FC236}">
                <a16:creationId xmlns:a16="http://schemas.microsoft.com/office/drawing/2014/main" id="{46ECD20C-317C-ED40-9094-3423895CBE14}"/>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accent1"/>
                </a:solidFill>
                <a:latin typeface="+mn-lt"/>
              </a:defRPr>
            </a:lvl1pPr>
          </a:lstStyle>
          <a:p>
            <a:fld id="{D47D8285-CF54-4CAF-8260-F118D761B4A7}" type="slidenum">
              <a:rPr lang="en-GB" smtClean="0"/>
              <a:pPr/>
              <a:t>‹#›</a:t>
            </a:fld>
            <a:endParaRPr lang="en-GB"/>
          </a:p>
        </p:txBody>
      </p:sp>
      <p:sp>
        <p:nvSpPr>
          <p:cNvPr id="16" name="Text Placeholder 8">
            <a:extLst>
              <a:ext uri="{FF2B5EF4-FFF2-40B4-BE49-F238E27FC236}">
                <a16:creationId xmlns:a16="http://schemas.microsoft.com/office/drawing/2014/main" id="{11473757-CE8E-F140-8EDD-AF3AED34DD8D}"/>
              </a:ext>
            </a:extLst>
          </p:cNvPr>
          <p:cNvSpPr>
            <a:spLocks noGrp="1"/>
          </p:cNvSpPr>
          <p:nvPr>
            <p:ph type="body" sz="quarter" idx="17" hasCustomPrompt="1"/>
          </p:nvPr>
        </p:nvSpPr>
        <p:spPr>
          <a:xfrm>
            <a:off x="270000" y="270000"/>
            <a:ext cx="3456000" cy="485891"/>
          </a:xfrm>
        </p:spPr>
        <p:txBody>
          <a:bodyPr/>
          <a:lstStyle>
            <a:lvl1pPr marL="0" indent="0">
              <a:lnSpc>
                <a:spcPts val="2800"/>
              </a:lnSpc>
              <a:spcBef>
                <a:spcPts val="0"/>
              </a:spcBef>
              <a:spcAft>
                <a:spcPts val="1500"/>
              </a:spcAft>
              <a:buNone/>
              <a:defRPr sz="3000" b="1">
                <a:solidFill>
                  <a:schemeClr val="bg1"/>
                </a:solidFill>
                <a:latin typeface="+mj-lt"/>
              </a:defRPr>
            </a:lvl1pPr>
            <a:lvl2pPr marL="0" indent="0">
              <a:lnSpc>
                <a:spcPts val="1800"/>
              </a:lnSpc>
              <a:buNone/>
              <a:defRPr b="1" spc="-50" baseline="0">
                <a:latin typeface="+mj-lt"/>
              </a:defRPr>
            </a:lvl2pPr>
            <a:lvl3pPr>
              <a:lnSpc>
                <a:spcPts val="1800"/>
              </a:lnSpc>
              <a:defRPr spc="-50" baseline="0"/>
            </a:lvl3pPr>
            <a:lvl4pPr>
              <a:lnSpc>
                <a:spcPts val="1800"/>
              </a:lnSpc>
              <a:defRPr/>
            </a:lvl4pPr>
            <a:lvl5pPr>
              <a:lnSpc>
                <a:spcPts val="1800"/>
              </a:lnSpc>
              <a:defRPr/>
            </a:lvl5pPr>
          </a:lstStyle>
          <a:p>
            <a:pPr lvl="0"/>
            <a:r>
              <a:rPr lang="en-US"/>
              <a:t>Add title</a:t>
            </a:r>
          </a:p>
        </p:txBody>
      </p:sp>
    </p:spTree>
    <p:extLst>
      <p:ext uri="{BB962C8B-B14F-4D97-AF65-F5344CB8AC3E}">
        <p14:creationId xmlns:p14="http://schemas.microsoft.com/office/powerpoint/2010/main" val="1753170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7534AD4-F2F6-2547-AFB8-80FFA3166E85}"/>
              </a:ext>
            </a:extLst>
          </p:cNvPr>
          <p:cNvSpPr/>
          <p:nvPr userDrawn="1"/>
        </p:nvSpPr>
        <p:spPr>
          <a:xfrm>
            <a:off x="8161200" y="0"/>
            <a:ext cx="4068000" cy="194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AC9C4BA-5C64-1E4B-8966-67B09E0084EC}"/>
              </a:ext>
            </a:extLst>
          </p:cNvPr>
          <p:cNvSpPr/>
          <p:nvPr userDrawn="1"/>
        </p:nvSpPr>
        <p:spPr>
          <a:xfrm>
            <a:off x="4042800" y="0"/>
            <a:ext cx="4106402" cy="194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BD74556-9FF0-EA4E-A2C5-2376A465C671}"/>
              </a:ext>
            </a:extLst>
          </p:cNvPr>
          <p:cNvSpPr/>
          <p:nvPr userDrawn="1"/>
        </p:nvSpPr>
        <p:spPr>
          <a:xfrm>
            <a:off x="0" y="0"/>
            <a:ext cx="4042800" cy="19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2"/>
              </a:solidFill>
            </a:endParaRPr>
          </a:p>
        </p:txBody>
      </p:sp>
      <p:sp>
        <p:nvSpPr>
          <p:cNvPr id="16" name="Text Placeholder 8">
            <a:extLst>
              <a:ext uri="{FF2B5EF4-FFF2-40B4-BE49-F238E27FC236}">
                <a16:creationId xmlns:a16="http://schemas.microsoft.com/office/drawing/2014/main" id="{066F2CBE-3D95-A046-A633-11111BD50982}"/>
              </a:ext>
            </a:extLst>
          </p:cNvPr>
          <p:cNvSpPr>
            <a:spLocks noGrp="1"/>
          </p:cNvSpPr>
          <p:nvPr>
            <p:ph type="body" sz="quarter" idx="14" hasCustomPrompt="1"/>
          </p:nvPr>
        </p:nvSpPr>
        <p:spPr>
          <a:xfrm>
            <a:off x="4312800" y="270000"/>
            <a:ext cx="3456000" cy="485891"/>
          </a:xfrm>
        </p:spPr>
        <p:txBody>
          <a:bodyPr/>
          <a:lstStyle>
            <a:lvl1pPr marL="0" indent="0">
              <a:lnSpc>
                <a:spcPts val="2800"/>
              </a:lnSpc>
              <a:spcBef>
                <a:spcPts val="0"/>
              </a:spcBef>
              <a:spcAft>
                <a:spcPts val="1500"/>
              </a:spcAft>
              <a:buNone/>
              <a:defRPr sz="3000" b="1">
                <a:solidFill>
                  <a:schemeClr val="bg1"/>
                </a:solidFill>
                <a:latin typeface="+mj-lt"/>
              </a:defRPr>
            </a:lvl1pPr>
            <a:lvl2pPr marL="0" indent="0">
              <a:lnSpc>
                <a:spcPts val="1800"/>
              </a:lnSpc>
              <a:buNone/>
              <a:defRPr b="1" spc="-50" baseline="0">
                <a:latin typeface="+mj-lt"/>
              </a:defRPr>
            </a:lvl2pPr>
            <a:lvl3pPr>
              <a:lnSpc>
                <a:spcPts val="1800"/>
              </a:lnSpc>
              <a:defRPr spc="-50" baseline="0"/>
            </a:lvl3pPr>
            <a:lvl4pPr>
              <a:lnSpc>
                <a:spcPts val="1800"/>
              </a:lnSpc>
              <a:defRPr/>
            </a:lvl4pPr>
            <a:lvl5pPr>
              <a:lnSpc>
                <a:spcPts val="1800"/>
              </a:lnSpc>
              <a:defRPr/>
            </a:lvl5pPr>
          </a:lstStyle>
          <a:p>
            <a:pPr lvl="0"/>
            <a:r>
              <a:rPr lang="en-US"/>
              <a:t>Add title</a:t>
            </a:r>
          </a:p>
        </p:txBody>
      </p:sp>
      <p:sp>
        <p:nvSpPr>
          <p:cNvPr id="17" name="Text Placeholder 8">
            <a:extLst>
              <a:ext uri="{FF2B5EF4-FFF2-40B4-BE49-F238E27FC236}">
                <a16:creationId xmlns:a16="http://schemas.microsoft.com/office/drawing/2014/main" id="{F2A8B452-BBC8-F142-9978-1006D9A025CB}"/>
              </a:ext>
            </a:extLst>
          </p:cNvPr>
          <p:cNvSpPr>
            <a:spLocks noGrp="1"/>
          </p:cNvSpPr>
          <p:nvPr>
            <p:ph type="body" sz="quarter" idx="15"/>
          </p:nvPr>
        </p:nvSpPr>
        <p:spPr>
          <a:xfrm>
            <a:off x="8376839" y="2160000"/>
            <a:ext cx="3456000" cy="3889200"/>
          </a:xfrm>
        </p:spPr>
        <p:txBody>
          <a:bodyPr/>
          <a:lstStyle>
            <a:lvl1pPr marL="0" indent="0">
              <a:lnSpc>
                <a:spcPts val="2800"/>
              </a:lnSpc>
              <a:spcBef>
                <a:spcPts val="0"/>
              </a:spcBef>
              <a:spcAft>
                <a:spcPts val="1500"/>
              </a:spcAft>
              <a:buNone/>
              <a:defRPr sz="3000" b="1">
                <a:latin typeface="+mj-lt"/>
              </a:defRPr>
            </a:lvl1pPr>
            <a:lvl2pPr marL="0" indent="0">
              <a:lnSpc>
                <a:spcPts val="1800"/>
              </a:lnSpc>
              <a:buNone/>
              <a:defRPr b="1" spc="-50" baseline="0">
                <a:latin typeface="+mj-lt"/>
              </a:defRPr>
            </a:lvl2pPr>
            <a:lvl3pPr>
              <a:lnSpc>
                <a:spcPts val="1800"/>
              </a:lnSpc>
              <a:defRPr spc="-50" baseline="0"/>
            </a:lvl3pPr>
            <a:lvl4pPr>
              <a:lnSpc>
                <a:spcPts val="1800"/>
              </a:lnSpc>
              <a:defRPr/>
            </a:lvl4pPr>
            <a:lvl5pPr>
              <a:lnSpc>
                <a:spcPts val="1800"/>
              </a:lnSpc>
              <a:defRPr/>
            </a:lvl5pPr>
          </a:lstStyle>
          <a:p>
            <a:pPr lvl="0"/>
            <a:r>
              <a:rPr lang="en-US"/>
              <a:t>Click to edit Master text styles</a:t>
            </a:r>
          </a:p>
          <a:p>
            <a:pPr lvl="1"/>
            <a:r>
              <a:rPr lang="en-US"/>
              <a:t>Second level</a:t>
            </a:r>
          </a:p>
          <a:p>
            <a:pPr lvl="2"/>
            <a:r>
              <a:rPr lang="en-US"/>
              <a:t>Third level</a:t>
            </a:r>
          </a:p>
        </p:txBody>
      </p:sp>
      <p:sp>
        <p:nvSpPr>
          <p:cNvPr id="3" name="Text Placeholder 2">
            <a:extLst>
              <a:ext uri="{FF2B5EF4-FFF2-40B4-BE49-F238E27FC236}">
                <a16:creationId xmlns:a16="http://schemas.microsoft.com/office/drawing/2014/main" id="{34346C9C-F438-7145-A55F-F22A0BEBF0E8}"/>
              </a:ext>
            </a:extLst>
          </p:cNvPr>
          <p:cNvSpPr>
            <a:spLocks noGrp="1"/>
          </p:cNvSpPr>
          <p:nvPr>
            <p:ph type="body" sz="quarter" idx="16"/>
          </p:nvPr>
        </p:nvSpPr>
        <p:spPr>
          <a:xfrm>
            <a:off x="268276" y="2160000"/>
            <a:ext cx="3456000" cy="353421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ext Placeholder 8">
            <a:extLst>
              <a:ext uri="{FF2B5EF4-FFF2-40B4-BE49-F238E27FC236}">
                <a16:creationId xmlns:a16="http://schemas.microsoft.com/office/drawing/2014/main" id="{0A7BDF94-44B7-6349-9926-C33984960985}"/>
              </a:ext>
            </a:extLst>
          </p:cNvPr>
          <p:cNvSpPr>
            <a:spLocks noGrp="1"/>
          </p:cNvSpPr>
          <p:nvPr>
            <p:ph type="body" sz="quarter" idx="17" hasCustomPrompt="1"/>
          </p:nvPr>
        </p:nvSpPr>
        <p:spPr>
          <a:xfrm>
            <a:off x="270000" y="270000"/>
            <a:ext cx="3456000" cy="485891"/>
          </a:xfrm>
        </p:spPr>
        <p:txBody>
          <a:bodyPr/>
          <a:lstStyle>
            <a:lvl1pPr marL="0" indent="0">
              <a:lnSpc>
                <a:spcPts val="2800"/>
              </a:lnSpc>
              <a:spcBef>
                <a:spcPts val="0"/>
              </a:spcBef>
              <a:spcAft>
                <a:spcPts val="1500"/>
              </a:spcAft>
              <a:buNone/>
              <a:defRPr sz="3000" b="1">
                <a:solidFill>
                  <a:schemeClr val="bg1"/>
                </a:solidFill>
                <a:latin typeface="+mj-lt"/>
              </a:defRPr>
            </a:lvl1pPr>
            <a:lvl2pPr marL="0" indent="0">
              <a:lnSpc>
                <a:spcPts val="1800"/>
              </a:lnSpc>
              <a:buNone/>
              <a:defRPr b="1" spc="-50" baseline="0">
                <a:latin typeface="+mj-lt"/>
              </a:defRPr>
            </a:lvl2pPr>
            <a:lvl3pPr>
              <a:lnSpc>
                <a:spcPts val="1800"/>
              </a:lnSpc>
              <a:defRPr spc="-50" baseline="0"/>
            </a:lvl3pPr>
            <a:lvl4pPr>
              <a:lnSpc>
                <a:spcPts val="1800"/>
              </a:lnSpc>
              <a:defRPr/>
            </a:lvl4pPr>
            <a:lvl5pPr>
              <a:lnSpc>
                <a:spcPts val="1800"/>
              </a:lnSpc>
              <a:defRPr/>
            </a:lvl5pPr>
          </a:lstStyle>
          <a:p>
            <a:pPr lvl="0"/>
            <a:r>
              <a:rPr lang="en-US"/>
              <a:t>Add title</a:t>
            </a:r>
          </a:p>
        </p:txBody>
      </p:sp>
      <p:sp>
        <p:nvSpPr>
          <p:cNvPr id="19" name="Text Placeholder 8">
            <a:extLst>
              <a:ext uri="{FF2B5EF4-FFF2-40B4-BE49-F238E27FC236}">
                <a16:creationId xmlns:a16="http://schemas.microsoft.com/office/drawing/2014/main" id="{450CE3BF-7373-9D49-A4E5-6C71801053E8}"/>
              </a:ext>
            </a:extLst>
          </p:cNvPr>
          <p:cNvSpPr>
            <a:spLocks noGrp="1"/>
          </p:cNvSpPr>
          <p:nvPr>
            <p:ph type="body" sz="quarter" idx="18" hasCustomPrompt="1"/>
          </p:nvPr>
        </p:nvSpPr>
        <p:spPr>
          <a:xfrm>
            <a:off x="8376839" y="270000"/>
            <a:ext cx="3456000" cy="485891"/>
          </a:xfrm>
        </p:spPr>
        <p:txBody>
          <a:bodyPr/>
          <a:lstStyle>
            <a:lvl1pPr marL="0" indent="0">
              <a:lnSpc>
                <a:spcPts val="2800"/>
              </a:lnSpc>
              <a:spcBef>
                <a:spcPts val="0"/>
              </a:spcBef>
              <a:spcAft>
                <a:spcPts val="1500"/>
              </a:spcAft>
              <a:buNone/>
              <a:defRPr sz="3000" b="1">
                <a:solidFill>
                  <a:schemeClr val="tx1"/>
                </a:solidFill>
                <a:latin typeface="+mj-lt"/>
              </a:defRPr>
            </a:lvl1pPr>
            <a:lvl2pPr marL="0" indent="0">
              <a:lnSpc>
                <a:spcPts val="1800"/>
              </a:lnSpc>
              <a:buNone/>
              <a:defRPr b="1" spc="-50" baseline="0">
                <a:latin typeface="+mj-lt"/>
              </a:defRPr>
            </a:lvl2pPr>
            <a:lvl3pPr>
              <a:lnSpc>
                <a:spcPts val="1800"/>
              </a:lnSpc>
              <a:defRPr spc="-50" baseline="0"/>
            </a:lvl3pPr>
            <a:lvl4pPr>
              <a:lnSpc>
                <a:spcPts val="1800"/>
              </a:lnSpc>
              <a:defRPr/>
            </a:lvl4pPr>
            <a:lvl5pPr>
              <a:lnSpc>
                <a:spcPts val="1800"/>
              </a:lnSpc>
              <a:defRPr/>
            </a:lvl5pPr>
          </a:lstStyle>
          <a:p>
            <a:pPr lvl="0"/>
            <a:r>
              <a:rPr lang="en-US"/>
              <a:t>Add title</a:t>
            </a:r>
          </a:p>
        </p:txBody>
      </p:sp>
      <p:sp>
        <p:nvSpPr>
          <p:cNvPr id="21" name="object 12">
            <a:extLst>
              <a:ext uri="{FF2B5EF4-FFF2-40B4-BE49-F238E27FC236}">
                <a16:creationId xmlns:a16="http://schemas.microsoft.com/office/drawing/2014/main" id="{3EBEEF49-F851-114B-A57A-F0AB8CEDAE2D}"/>
              </a:ext>
            </a:extLst>
          </p:cNvPr>
          <p:cNvSpPr/>
          <p:nvPr userDrawn="1"/>
        </p:nvSpPr>
        <p:spPr>
          <a:xfrm>
            <a:off x="4064040" y="2204358"/>
            <a:ext cx="0" cy="4408805"/>
          </a:xfrm>
          <a:custGeom>
            <a:avLst/>
            <a:gdLst/>
            <a:ahLst/>
            <a:cxnLst/>
            <a:rect l="l" t="t" r="r" b="b"/>
            <a:pathLst>
              <a:path h="4408805">
                <a:moveTo>
                  <a:pt x="0" y="0"/>
                </a:moveTo>
                <a:lnTo>
                  <a:pt x="0" y="4408716"/>
                </a:lnTo>
              </a:path>
            </a:pathLst>
          </a:custGeom>
          <a:ln w="3175">
            <a:solidFill>
              <a:srgbClr val="242729"/>
            </a:solidFill>
          </a:ln>
        </p:spPr>
        <p:txBody>
          <a:bodyPr wrap="square" lIns="0" tIns="0" rIns="0" bIns="0" rtlCol="0"/>
          <a:lstStyle/>
          <a:p>
            <a:endParaRPr/>
          </a:p>
        </p:txBody>
      </p:sp>
      <p:sp>
        <p:nvSpPr>
          <p:cNvPr id="22" name="object 13">
            <a:extLst>
              <a:ext uri="{FF2B5EF4-FFF2-40B4-BE49-F238E27FC236}">
                <a16:creationId xmlns:a16="http://schemas.microsoft.com/office/drawing/2014/main" id="{B17A7D63-90ED-1645-9A91-04F5C5C9E7DE}"/>
              </a:ext>
            </a:extLst>
          </p:cNvPr>
          <p:cNvSpPr/>
          <p:nvPr userDrawn="1"/>
        </p:nvSpPr>
        <p:spPr>
          <a:xfrm>
            <a:off x="8128079" y="2204358"/>
            <a:ext cx="0" cy="4408805"/>
          </a:xfrm>
          <a:custGeom>
            <a:avLst/>
            <a:gdLst/>
            <a:ahLst/>
            <a:cxnLst/>
            <a:rect l="l" t="t" r="r" b="b"/>
            <a:pathLst>
              <a:path h="4408805">
                <a:moveTo>
                  <a:pt x="0" y="0"/>
                </a:moveTo>
                <a:lnTo>
                  <a:pt x="0" y="4408716"/>
                </a:lnTo>
              </a:path>
            </a:pathLst>
          </a:custGeom>
          <a:ln w="3175">
            <a:solidFill>
              <a:srgbClr val="242729"/>
            </a:solidFill>
          </a:ln>
        </p:spPr>
        <p:txBody>
          <a:bodyPr wrap="square" lIns="0" tIns="0" rIns="0" bIns="0" rtlCol="0"/>
          <a:lstStyle/>
          <a:p>
            <a:endParaRPr/>
          </a:p>
        </p:txBody>
      </p:sp>
      <p:sp>
        <p:nvSpPr>
          <p:cNvPr id="23" name="Text Placeholder 2">
            <a:extLst>
              <a:ext uri="{FF2B5EF4-FFF2-40B4-BE49-F238E27FC236}">
                <a16:creationId xmlns:a16="http://schemas.microsoft.com/office/drawing/2014/main" id="{A8CAE778-066B-0946-8947-5C77C16E700F}"/>
              </a:ext>
            </a:extLst>
          </p:cNvPr>
          <p:cNvSpPr>
            <a:spLocks noGrp="1"/>
          </p:cNvSpPr>
          <p:nvPr>
            <p:ph type="body" sz="quarter" idx="19"/>
          </p:nvPr>
        </p:nvSpPr>
        <p:spPr>
          <a:xfrm>
            <a:off x="4312800" y="2160000"/>
            <a:ext cx="3456000" cy="353421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4" name="Graphic 23">
            <a:extLst>
              <a:ext uri="{FF2B5EF4-FFF2-40B4-BE49-F238E27FC236}">
                <a16:creationId xmlns:a16="http://schemas.microsoft.com/office/drawing/2014/main" id="{91F1A791-AD21-1345-809A-2C187EEB222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
        <p:nvSpPr>
          <p:cNvPr id="13" name="Text Placeholder 12">
            <a:extLst>
              <a:ext uri="{FF2B5EF4-FFF2-40B4-BE49-F238E27FC236}">
                <a16:creationId xmlns:a16="http://schemas.microsoft.com/office/drawing/2014/main" id="{B3B39C11-17F0-4B4F-8CE6-57116454D5E9}"/>
              </a:ext>
            </a:extLst>
          </p:cNvPr>
          <p:cNvSpPr>
            <a:spLocks noGrp="1"/>
          </p:cNvSpPr>
          <p:nvPr>
            <p:ph type="body" sz="quarter" idx="20" hasCustomPrompt="1"/>
          </p:nvPr>
        </p:nvSpPr>
        <p:spPr>
          <a:xfrm>
            <a:off x="4312813" y="6536489"/>
            <a:ext cx="3455987" cy="144000"/>
          </a:xfrm>
        </p:spPr>
        <p:txBody>
          <a:bodyPr/>
          <a:lstStyle>
            <a:lvl1pPr>
              <a:defRPr sz="750" b="0">
                <a:latin typeface="+mn-lt"/>
              </a:defRPr>
            </a:lvl1pPr>
          </a:lstStyle>
          <a:p>
            <a:pPr lvl="0"/>
            <a:r>
              <a:rPr lang="en-GB"/>
              <a:t>Source goes here</a:t>
            </a:r>
          </a:p>
        </p:txBody>
      </p:sp>
      <p:sp>
        <p:nvSpPr>
          <p:cNvPr id="18" name="Slide Number Placeholder 5">
            <a:extLst>
              <a:ext uri="{FF2B5EF4-FFF2-40B4-BE49-F238E27FC236}">
                <a16:creationId xmlns:a16="http://schemas.microsoft.com/office/drawing/2014/main" id="{55F7F12A-21B9-BB4C-B645-F1C9D1E94D20}"/>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spTree>
    <p:extLst>
      <p:ext uri="{BB962C8B-B14F-4D97-AF65-F5344CB8AC3E}">
        <p14:creationId xmlns:p14="http://schemas.microsoft.com/office/powerpoint/2010/main" val="2117679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mbers">
    <p:bg>
      <p:bgPr>
        <a:solidFill>
          <a:schemeClr val="bg2"/>
        </a:solidFill>
        <a:effectLst/>
      </p:bgPr>
    </p:bg>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5E70075F-E4C5-F046-BE62-25EBFAAD624F}"/>
              </a:ext>
            </a:extLst>
          </p:cNvPr>
          <p:cNvSpPr>
            <a:spLocks noGrp="1"/>
          </p:cNvSpPr>
          <p:nvPr>
            <p:ph type="title" hasCustomPrompt="1"/>
          </p:nvPr>
        </p:nvSpPr>
        <p:spPr>
          <a:xfrm>
            <a:off x="270000" y="270000"/>
            <a:ext cx="3240000" cy="720000"/>
          </a:xfrm>
        </p:spPr>
        <p:txBody>
          <a:bodyPr/>
          <a:lstStyle>
            <a:lvl1pPr>
              <a:defRPr>
                <a:solidFill>
                  <a:schemeClr val="tx1"/>
                </a:solidFill>
              </a:defRPr>
            </a:lvl1pPr>
          </a:lstStyle>
          <a:p>
            <a:r>
              <a:rPr lang="en-GB"/>
              <a:t>Add title</a:t>
            </a:r>
          </a:p>
        </p:txBody>
      </p:sp>
      <p:sp>
        <p:nvSpPr>
          <p:cNvPr id="15" name="Text Placeholder 8">
            <a:extLst>
              <a:ext uri="{FF2B5EF4-FFF2-40B4-BE49-F238E27FC236}">
                <a16:creationId xmlns:a16="http://schemas.microsoft.com/office/drawing/2014/main" id="{4B548324-2917-7C4A-9940-7F231D9D8631}"/>
              </a:ext>
            </a:extLst>
          </p:cNvPr>
          <p:cNvSpPr>
            <a:spLocks noGrp="1"/>
          </p:cNvSpPr>
          <p:nvPr>
            <p:ph type="body" sz="quarter" idx="13"/>
          </p:nvPr>
        </p:nvSpPr>
        <p:spPr>
          <a:xfrm>
            <a:off x="269963" y="989056"/>
            <a:ext cx="3240000" cy="3838575"/>
          </a:xfrm>
        </p:spPr>
        <p:txBody>
          <a:bodyPr/>
          <a:lstStyle>
            <a:lvl1pPr>
              <a:spcBef>
                <a:spcPts val="1500"/>
              </a:spcBef>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 name="object 14">
            <a:extLst>
              <a:ext uri="{FF2B5EF4-FFF2-40B4-BE49-F238E27FC236}">
                <a16:creationId xmlns:a16="http://schemas.microsoft.com/office/drawing/2014/main" id="{49722BE7-4919-D945-9F9A-9001F7B87670}"/>
              </a:ext>
            </a:extLst>
          </p:cNvPr>
          <p:cNvSpPr/>
          <p:nvPr userDrawn="1"/>
        </p:nvSpPr>
        <p:spPr>
          <a:xfrm>
            <a:off x="6738272" y="244927"/>
            <a:ext cx="0" cy="6368415"/>
          </a:xfrm>
          <a:custGeom>
            <a:avLst/>
            <a:gdLst/>
            <a:ahLst/>
            <a:cxnLst/>
            <a:rect l="l" t="t" r="r" b="b"/>
            <a:pathLst>
              <a:path h="6368415">
                <a:moveTo>
                  <a:pt x="0" y="0"/>
                </a:moveTo>
                <a:lnTo>
                  <a:pt x="0" y="6368148"/>
                </a:lnTo>
              </a:path>
            </a:pathLst>
          </a:custGeom>
          <a:ln w="3175">
            <a:solidFill>
              <a:schemeClr val="tx1"/>
            </a:solidFill>
          </a:ln>
        </p:spPr>
        <p:txBody>
          <a:bodyPr wrap="square" lIns="0" tIns="0" rIns="0" bIns="0" rtlCol="0"/>
          <a:lstStyle/>
          <a:p>
            <a:endParaRPr/>
          </a:p>
        </p:txBody>
      </p:sp>
      <p:sp>
        <p:nvSpPr>
          <p:cNvPr id="17" name="object 15">
            <a:extLst>
              <a:ext uri="{FF2B5EF4-FFF2-40B4-BE49-F238E27FC236}">
                <a16:creationId xmlns:a16="http://schemas.microsoft.com/office/drawing/2014/main" id="{0A74D9CD-F74F-F843-9264-3C58D0A604D9}"/>
              </a:ext>
            </a:extLst>
          </p:cNvPr>
          <p:cNvSpPr/>
          <p:nvPr userDrawn="1"/>
        </p:nvSpPr>
        <p:spPr>
          <a:xfrm>
            <a:off x="9414091" y="244927"/>
            <a:ext cx="0" cy="6368415"/>
          </a:xfrm>
          <a:custGeom>
            <a:avLst/>
            <a:gdLst/>
            <a:ahLst/>
            <a:cxnLst/>
            <a:rect l="l" t="t" r="r" b="b"/>
            <a:pathLst>
              <a:path h="6368415">
                <a:moveTo>
                  <a:pt x="0" y="0"/>
                </a:moveTo>
                <a:lnTo>
                  <a:pt x="0" y="6368148"/>
                </a:lnTo>
              </a:path>
            </a:pathLst>
          </a:custGeom>
          <a:ln w="3175">
            <a:solidFill>
              <a:schemeClr val="tx1"/>
            </a:solidFill>
          </a:ln>
        </p:spPr>
        <p:txBody>
          <a:bodyPr wrap="square" lIns="0" tIns="0" rIns="0" bIns="0" rtlCol="0"/>
          <a:lstStyle/>
          <a:p>
            <a:endParaRPr/>
          </a:p>
        </p:txBody>
      </p:sp>
      <p:sp>
        <p:nvSpPr>
          <p:cNvPr id="18" name="object 16">
            <a:extLst>
              <a:ext uri="{FF2B5EF4-FFF2-40B4-BE49-F238E27FC236}">
                <a16:creationId xmlns:a16="http://schemas.microsoft.com/office/drawing/2014/main" id="{447562DB-3995-764E-8389-20D85F1CAAAA}"/>
              </a:ext>
            </a:extLst>
          </p:cNvPr>
          <p:cNvSpPr/>
          <p:nvPr userDrawn="1"/>
        </p:nvSpPr>
        <p:spPr>
          <a:xfrm>
            <a:off x="4062453" y="244927"/>
            <a:ext cx="0" cy="6368415"/>
          </a:xfrm>
          <a:custGeom>
            <a:avLst/>
            <a:gdLst/>
            <a:ahLst/>
            <a:cxnLst/>
            <a:rect l="l" t="t" r="r" b="b"/>
            <a:pathLst>
              <a:path h="6368415">
                <a:moveTo>
                  <a:pt x="0" y="0"/>
                </a:moveTo>
                <a:lnTo>
                  <a:pt x="0" y="6368148"/>
                </a:lnTo>
              </a:path>
            </a:pathLst>
          </a:custGeom>
          <a:ln w="3175">
            <a:solidFill>
              <a:schemeClr val="tx1"/>
            </a:solidFill>
          </a:ln>
        </p:spPr>
        <p:txBody>
          <a:bodyPr wrap="square" lIns="0" tIns="0" rIns="0" bIns="0" rtlCol="0"/>
          <a:lstStyle/>
          <a:p>
            <a:endParaRPr/>
          </a:p>
        </p:txBody>
      </p:sp>
      <p:pic>
        <p:nvPicPr>
          <p:cNvPr id="19" name="Graphic 18">
            <a:extLst>
              <a:ext uri="{FF2B5EF4-FFF2-40B4-BE49-F238E27FC236}">
                <a16:creationId xmlns:a16="http://schemas.microsoft.com/office/drawing/2014/main" id="{434098CB-4B6F-524D-9804-1041D30433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
        <p:nvSpPr>
          <p:cNvPr id="20" name="object 5">
            <a:extLst>
              <a:ext uri="{FF2B5EF4-FFF2-40B4-BE49-F238E27FC236}">
                <a16:creationId xmlns:a16="http://schemas.microsoft.com/office/drawing/2014/main" id="{ED04606C-4A7A-E847-AE5F-26778CB931E5}"/>
              </a:ext>
            </a:extLst>
          </p:cNvPr>
          <p:cNvSpPr txBox="1"/>
          <p:nvPr userDrawn="1"/>
        </p:nvSpPr>
        <p:spPr>
          <a:xfrm>
            <a:off x="4756239" y="-568036"/>
            <a:ext cx="1547749" cy="3683000"/>
          </a:xfrm>
          <a:prstGeom prst="rect">
            <a:avLst/>
          </a:prstGeom>
        </p:spPr>
        <p:txBody>
          <a:bodyPr vert="horz" wrap="square" lIns="0" tIns="12700" rIns="0" bIns="0" rtlCol="0">
            <a:spAutoFit/>
          </a:bodyPr>
          <a:lstStyle/>
          <a:p>
            <a:pPr marL="12700" algn="l">
              <a:lnSpc>
                <a:spcPct val="100000"/>
              </a:lnSpc>
              <a:spcBef>
                <a:spcPts val="100"/>
              </a:spcBef>
              <a:tabLst>
                <a:tab pos="2761615" algn="l"/>
              </a:tabLst>
            </a:pPr>
            <a:r>
              <a:rPr sz="24000" b="1" spc="-3560">
                <a:solidFill>
                  <a:srgbClr val="242729"/>
                </a:solidFill>
                <a:latin typeface="+mj-lt"/>
                <a:cs typeface="Arial"/>
              </a:rPr>
              <a:t>1</a:t>
            </a:r>
            <a:endParaRPr sz="24000">
              <a:latin typeface="+mj-lt"/>
              <a:cs typeface="Arial"/>
            </a:endParaRPr>
          </a:p>
        </p:txBody>
      </p:sp>
      <p:sp>
        <p:nvSpPr>
          <p:cNvPr id="21" name="object 5">
            <a:extLst>
              <a:ext uri="{FF2B5EF4-FFF2-40B4-BE49-F238E27FC236}">
                <a16:creationId xmlns:a16="http://schemas.microsoft.com/office/drawing/2014/main" id="{30B2A763-FD27-BD47-9320-5FD54682B19E}"/>
              </a:ext>
            </a:extLst>
          </p:cNvPr>
          <p:cNvSpPr txBox="1"/>
          <p:nvPr userDrawn="1"/>
        </p:nvSpPr>
        <p:spPr>
          <a:xfrm>
            <a:off x="7222519" y="-568036"/>
            <a:ext cx="1783105" cy="3683000"/>
          </a:xfrm>
          <a:prstGeom prst="rect">
            <a:avLst/>
          </a:prstGeom>
        </p:spPr>
        <p:txBody>
          <a:bodyPr vert="horz" wrap="square" lIns="0" tIns="12700" rIns="0" bIns="0" rtlCol="0">
            <a:spAutoFit/>
          </a:bodyPr>
          <a:lstStyle/>
          <a:p>
            <a:pPr marL="12700" algn="l">
              <a:lnSpc>
                <a:spcPct val="100000"/>
              </a:lnSpc>
              <a:spcBef>
                <a:spcPts val="100"/>
              </a:spcBef>
              <a:tabLst>
                <a:tab pos="2761615" algn="l"/>
              </a:tabLst>
            </a:pPr>
            <a:r>
              <a:rPr lang="en-GB" sz="24000" b="1" spc="-3560">
                <a:solidFill>
                  <a:srgbClr val="242729"/>
                </a:solidFill>
                <a:latin typeface="+mj-lt"/>
                <a:cs typeface="Arial"/>
              </a:rPr>
              <a:t>2</a:t>
            </a:r>
            <a:endParaRPr sz="24000">
              <a:latin typeface="+mj-lt"/>
              <a:cs typeface="Arial"/>
            </a:endParaRPr>
          </a:p>
        </p:txBody>
      </p:sp>
      <p:sp>
        <p:nvSpPr>
          <p:cNvPr id="22" name="object 5">
            <a:extLst>
              <a:ext uri="{FF2B5EF4-FFF2-40B4-BE49-F238E27FC236}">
                <a16:creationId xmlns:a16="http://schemas.microsoft.com/office/drawing/2014/main" id="{D3753A01-67C2-E444-9D39-BD156FDF97A9}"/>
              </a:ext>
            </a:extLst>
          </p:cNvPr>
          <p:cNvSpPr txBox="1"/>
          <p:nvPr userDrawn="1"/>
        </p:nvSpPr>
        <p:spPr>
          <a:xfrm>
            <a:off x="9924155" y="-568036"/>
            <a:ext cx="1783105" cy="3683000"/>
          </a:xfrm>
          <a:prstGeom prst="rect">
            <a:avLst/>
          </a:prstGeom>
        </p:spPr>
        <p:txBody>
          <a:bodyPr vert="horz" wrap="square" lIns="0" tIns="12700" rIns="0" bIns="0" rtlCol="0">
            <a:spAutoFit/>
          </a:bodyPr>
          <a:lstStyle/>
          <a:p>
            <a:pPr marL="12700" algn="l">
              <a:lnSpc>
                <a:spcPct val="100000"/>
              </a:lnSpc>
              <a:spcBef>
                <a:spcPts val="100"/>
              </a:spcBef>
              <a:tabLst>
                <a:tab pos="2761615" algn="l"/>
              </a:tabLst>
            </a:pPr>
            <a:r>
              <a:rPr lang="en-GB" sz="24000" b="1" spc="-3560">
                <a:solidFill>
                  <a:srgbClr val="242729"/>
                </a:solidFill>
                <a:latin typeface="+mj-lt"/>
                <a:cs typeface="Arial"/>
              </a:rPr>
              <a:t>3</a:t>
            </a:r>
            <a:endParaRPr sz="24000">
              <a:latin typeface="+mj-lt"/>
              <a:cs typeface="Arial"/>
            </a:endParaRPr>
          </a:p>
        </p:txBody>
      </p:sp>
      <p:sp>
        <p:nvSpPr>
          <p:cNvPr id="23" name="Text Placeholder 28">
            <a:extLst>
              <a:ext uri="{FF2B5EF4-FFF2-40B4-BE49-F238E27FC236}">
                <a16:creationId xmlns:a16="http://schemas.microsoft.com/office/drawing/2014/main" id="{586E8D26-784B-064F-92E7-9B045D90D7FB}"/>
              </a:ext>
            </a:extLst>
          </p:cNvPr>
          <p:cNvSpPr>
            <a:spLocks noGrp="1"/>
          </p:cNvSpPr>
          <p:nvPr>
            <p:ph type="body" sz="quarter" idx="15"/>
          </p:nvPr>
        </p:nvSpPr>
        <p:spPr>
          <a:xfrm>
            <a:off x="4260951" y="2784764"/>
            <a:ext cx="2300474" cy="3412334"/>
          </a:xfrm>
        </p:spPr>
        <p:txBody>
          <a:bodyPr/>
          <a:lstStyle>
            <a:lvl1pPr>
              <a:defRPr b="0">
                <a:latin typeface="+mn-lt"/>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4" name="Text Placeholder 28">
            <a:extLst>
              <a:ext uri="{FF2B5EF4-FFF2-40B4-BE49-F238E27FC236}">
                <a16:creationId xmlns:a16="http://schemas.microsoft.com/office/drawing/2014/main" id="{AC81CDFF-2F88-7445-999F-2FE7F4AABEF1}"/>
              </a:ext>
            </a:extLst>
          </p:cNvPr>
          <p:cNvSpPr>
            <a:spLocks noGrp="1"/>
          </p:cNvSpPr>
          <p:nvPr>
            <p:ph type="body" sz="quarter" idx="16"/>
          </p:nvPr>
        </p:nvSpPr>
        <p:spPr>
          <a:xfrm>
            <a:off x="6952528" y="2784764"/>
            <a:ext cx="2300474" cy="3412334"/>
          </a:xfrm>
        </p:spPr>
        <p:txBody>
          <a:bodyPr/>
          <a:lstStyle>
            <a:lvl1pPr>
              <a:defRPr b="0">
                <a:latin typeface="+mn-lt"/>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 name="Text Placeholder 28">
            <a:extLst>
              <a:ext uri="{FF2B5EF4-FFF2-40B4-BE49-F238E27FC236}">
                <a16:creationId xmlns:a16="http://schemas.microsoft.com/office/drawing/2014/main" id="{2388BE3A-F146-3C4A-AD7D-5511502A70DD}"/>
              </a:ext>
            </a:extLst>
          </p:cNvPr>
          <p:cNvSpPr>
            <a:spLocks noGrp="1"/>
          </p:cNvSpPr>
          <p:nvPr>
            <p:ph type="body" sz="quarter" idx="17"/>
          </p:nvPr>
        </p:nvSpPr>
        <p:spPr>
          <a:xfrm>
            <a:off x="9644105" y="2784764"/>
            <a:ext cx="2300474" cy="3412334"/>
          </a:xfrm>
        </p:spPr>
        <p:txBody>
          <a:bodyPr/>
          <a:lstStyle>
            <a:lvl1pPr>
              <a:defRPr b="0">
                <a:latin typeface="+mn-lt"/>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181525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 - Four Content">
    <p:spTree>
      <p:nvGrpSpPr>
        <p:cNvPr id="1" name=""/>
        <p:cNvGrpSpPr/>
        <p:nvPr/>
      </p:nvGrpSpPr>
      <p:grpSpPr>
        <a:xfrm>
          <a:off x="0" y="0"/>
          <a:ext cx="0" cy="0"/>
          <a:chOff x="0" y="0"/>
          <a:chExt cx="0" cy="0"/>
        </a:xfrm>
      </p:grpSpPr>
      <p:sp>
        <p:nvSpPr>
          <p:cNvPr id="15" name="object 3">
            <a:extLst>
              <a:ext uri="{FF2B5EF4-FFF2-40B4-BE49-F238E27FC236}">
                <a16:creationId xmlns:a16="http://schemas.microsoft.com/office/drawing/2014/main" id="{360B033D-BDC6-634F-9F30-674979DB7B80}"/>
              </a:ext>
            </a:extLst>
          </p:cNvPr>
          <p:cNvSpPr/>
          <p:nvPr userDrawn="1"/>
        </p:nvSpPr>
        <p:spPr>
          <a:xfrm>
            <a:off x="4064037" y="0"/>
            <a:ext cx="4064635" cy="3429000"/>
          </a:xfrm>
          <a:custGeom>
            <a:avLst/>
            <a:gdLst/>
            <a:ahLst/>
            <a:cxnLst/>
            <a:rect l="l" t="t" r="r" b="b"/>
            <a:pathLst>
              <a:path w="4064634" h="3429000">
                <a:moveTo>
                  <a:pt x="0" y="3429000"/>
                </a:moveTo>
                <a:lnTo>
                  <a:pt x="4064038" y="3429000"/>
                </a:lnTo>
                <a:lnTo>
                  <a:pt x="4064038" y="0"/>
                </a:lnTo>
                <a:lnTo>
                  <a:pt x="0" y="0"/>
                </a:lnTo>
                <a:lnTo>
                  <a:pt x="0" y="3429000"/>
                </a:lnTo>
                <a:close/>
              </a:path>
            </a:pathLst>
          </a:custGeom>
          <a:solidFill>
            <a:schemeClr val="bg2"/>
          </a:solidFill>
        </p:spPr>
        <p:txBody>
          <a:bodyPr wrap="square" lIns="0" tIns="0" rIns="0" bIns="0" rtlCol="0"/>
          <a:lstStyle/>
          <a:p>
            <a:endParaRPr/>
          </a:p>
        </p:txBody>
      </p:sp>
      <p:sp>
        <p:nvSpPr>
          <p:cNvPr id="19" name="object 4">
            <a:extLst>
              <a:ext uri="{FF2B5EF4-FFF2-40B4-BE49-F238E27FC236}">
                <a16:creationId xmlns:a16="http://schemas.microsoft.com/office/drawing/2014/main" id="{4708E66E-D759-3D4C-A433-6943658B632E}"/>
              </a:ext>
            </a:extLst>
          </p:cNvPr>
          <p:cNvSpPr/>
          <p:nvPr userDrawn="1"/>
        </p:nvSpPr>
        <p:spPr>
          <a:xfrm>
            <a:off x="4064037" y="3429000"/>
            <a:ext cx="4064635" cy="3429000"/>
          </a:xfrm>
          <a:custGeom>
            <a:avLst/>
            <a:gdLst/>
            <a:ahLst/>
            <a:cxnLst/>
            <a:rect l="l" t="t" r="r" b="b"/>
            <a:pathLst>
              <a:path w="4064634" h="3429000">
                <a:moveTo>
                  <a:pt x="4064038" y="0"/>
                </a:moveTo>
                <a:lnTo>
                  <a:pt x="0" y="0"/>
                </a:lnTo>
                <a:lnTo>
                  <a:pt x="0" y="3429000"/>
                </a:lnTo>
                <a:lnTo>
                  <a:pt x="4064038" y="3429000"/>
                </a:lnTo>
                <a:lnTo>
                  <a:pt x="4064038" y="0"/>
                </a:lnTo>
                <a:close/>
              </a:path>
            </a:pathLst>
          </a:custGeom>
          <a:solidFill>
            <a:schemeClr val="tx2"/>
          </a:solidFill>
        </p:spPr>
        <p:txBody>
          <a:bodyPr wrap="square" lIns="0" tIns="0" rIns="0" bIns="0" rtlCol="0"/>
          <a:lstStyle/>
          <a:p>
            <a:endParaRPr/>
          </a:p>
        </p:txBody>
      </p:sp>
      <p:sp>
        <p:nvSpPr>
          <p:cNvPr id="13" name="Text Placeholder 12">
            <a:extLst>
              <a:ext uri="{FF2B5EF4-FFF2-40B4-BE49-F238E27FC236}">
                <a16:creationId xmlns:a16="http://schemas.microsoft.com/office/drawing/2014/main" id="{95734AE1-63C6-F141-977D-510BE8D8EAD6}"/>
              </a:ext>
            </a:extLst>
          </p:cNvPr>
          <p:cNvSpPr>
            <a:spLocks noGrp="1"/>
          </p:cNvSpPr>
          <p:nvPr>
            <p:ph type="body" sz="quarter" idx="14"/>
          </p:nvPr>
        </p:nvSpPr>
        <p:spPr>
          <a:xfrm>
            <a:off x="4319588" y="270000"/>
            <a:ext cx="3456000" cy="1807939"/>
          </a:xfrm>
        </p:spPr>
        <p:txBody>
          <a:bodyPr/>
          <a:lstStyle>
            <a:lvl1pPr>
              <a:lnSpc>
                <a:spcPts val="1800"/>
              </a:lnSpc>
              <a:spcBef>
                <a:spcPts val="0"/>
              </a:spcBef>
              <a:defRPr spc="-50" baseline="0"/>
            </a:lvl1pPr>
            <a:lvl2pPr>
              <a:lnSpc>
                <a:spcPts val="1800"/>
              </a:lnSpc>
              <a:defRPr spc="-50" baseline="0"/>
            </a:lvl2pPr>
            <a:lvl3pPr>
              <a:lnSpc>
                <a:spcPts val="1800"/>
              </a:lnSpc>
              <a:defRPr spc="-50" baseline="0"/>
            </a:lvl3pPr>
            <a:lvl4pPr>
              <a:lnSpc>
                <a:spcPts val="1800"/>
              </a:lnSpc>
              <a:defRPr spc="-50" baseline="0"/>
            </a:lvl4pPr>
            <a:lvl5pPr>
              <a:lnSpc>
                <a:spcPts val="1800"/>
              </a:lnSpc>
              <a:defRPr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object 3">
            <a:extLst>
              <a:ext uri="{FF2B5EF4-FFF2-40B4-BE49-F238E27FC236}">
                <a16:creationId xmlns:a16="http://schemas.microsoft.com/office/drawing/2014/main" id="{1A546B42-4F47-F24E-B645-ACAE5F067B3E}"/>
              </a:ext>
            </a:extLst>
          </p:cNvPr>
          <p:cNvSpPr/>
          <p:nvPr userDrawn="1"/>
        </p:nvSpPr>
        <p:spPr>
          <a:xfrm>
            <a:off x="8127365" y="0"/>
            <a:ext cx="4064635" cy="3429000"/>
          </a:xfrm>
          <a:custGeom>
            <a:avLst/>
            <a:gdLst/>
            <a:ahLst/>
            <a:cxnLst/>
            <a:rect l="l" t="t" r="r" b="b"/>
            <a:pathLst>
              <a:path w="4064634" h="3429000">
                <a:moveTo>
                  <a:pt x="0" y="3429000"/>
                </a:moveTo>
                <a:lnTo>
                  <a:pt x="4064038" y="3429000"/>
                </a:lnTo>
                <a:lnTo>
                  <a:pt x="4064038" y="0"/>
                </a:lnTo>
                <a:lnTo>
                  <a:pt x="0" y="0"/>
                </a:lnTo>
                <a:lnTo>
                  <a:pt x="0" y="3429000"/>
                </a:lnTo>
                <a:close/>
              </a:path>
            </a:pathLst>
          </a:custGeom>
          <a:solidFill>
            <a:schemeClr val="tx1"/>
          </a:solidFill>
        </p:spPr>
        <p:txBody>
          <a:bodyPr wrap="square" lIns="0" tIns="0" rIns="0" bIns="0" rtlCol="0"/>
          <a:lstStyle/>
          <a:p>
            <a:endParaRPr/>
          </a:p>
        </p:txBody>
      </p:sp>
      <p:sp>
        <p:nvSpPr>
          <p:cNvPr id="21" name="object 4">
            <a:extLst>
              <a:ext uri="{FF2B5EF4-FFF2-40B4-BE49-F238E27FC236}">
                <a16:creationId xmlns:a16="http://schemas.microsoft.com/office/drawing/2014/main" id="{4A116993-0D01-314D-AA17-B357BC651630}"/>
              </a:ext>
            </a:extLst>
          </p:cNvPr>
          <p:cNvSpPr/>
          <p:nvPr userDrawn="1"/>
        </p:nvSpPr>
        <p:spPr>
          <a:xfrm>
            <a:off x="8127365" y="3429000"/>
            <a:ext cx="4064635" cy="3429000"/>
          </a:xfrm>
          <a:custGeom>
            <a:avLst/>
            <a:gdLst/>
            <a:ahLst/>
            <a:cxnLst/>
            <a:rect l="l" t="t" r="r" b="b"/>
            <a:pathLst>
              <a:path w="4064634" h="3429000">
                <a:moveTo>
                  <a:pt x="4064038" y="0"/>
                </a:moveTo>
                <a:lnTo>
                  <a:pt x="0" y="0"/>
                </a:lnTo>
                <a:lnTo>
                  <a:pt x="0" y="3429000"/>
                </a:lnTo>
                <a:lnTo>
                  <a:pt x="4064038" y="3429000"/>
                </a:lnTo>
                <a:lnTo>
                  <a:pt x="4064038" y="0"/>
                </a:lnTo>
                <a:close/>
              </a:path>
            </a:pathLst>
          </a:custGeom>
          <a:solidFill>
            <a:schemeClr val="accent1"/>
          </a:solidFill>
        </p:spPr>
        <p:txBody>
          <a:bodyPr wrap="square" lIns="0" tIns="0" rIns="0" bIns="0" rtlCol="0"/>
          <a:lstStyle/>
          <a:p>
            <a:endParaRPr/>
          </a:p>
        </p:txBody>
      </p:sp>
      <p:sp>
        <p:nvSpPr>
          <p:cNvPr id="23" name="Text Placeholder 12">
            <a:extLst>
              <a:ext uri="{FF2B5EF4-FFF2-40B4-BE49-F238E27FC236}">
                <a16:creationId xmlns:a16="http://schemas.microsoft.com/office/drawing/2014/main" id="{831A1A5D-D1DB-934B-B659-3A75F1868C12}"/>
              </a:ext>
            </a:extLst>
          </p:cNvPr>
          <p:cNvSpPr>
            <a:spLocks noGrp="1"/>
          </p:cNvSpPr>
          <p:nvPr>
            <p:ph type="body" sz="quarter" idx="15"/>
          </p:nvPr>
        </p:nvSpPr>
        <p:spPr>
          <a:xfrm>
            <a:off x="8480449" y="270000"/>
            <a:ext cx="3456000" cy="1807939"/>
          </a:xfrm>
        </p:spPr>
        <p:txBody>
          <a:bodyPr/>
          <a:lstStyle>
            <a:lvl1pPr>
              <a:lnSpc>
                <a:spcPts val="1800"/>
              </a:lnSpc>
              <a:spcBef>
                <a:spcPts val="0"/>
              </a:spcBef>
              <a:defRPr spc="-50" baseline="0">
                <a:solidFill>
                  <a:schemeClr val="bg1"/>
                </a:solidFill>
              </a:defRPr>
            </a:lvl1pPr>
            <a:lvl2pPr>
              <a:lnSpc>
                <a:spcPts val="1800"/>
              </a:lnSpc>
              <a:defRPr spc="-50" baseline="0">
                <a:solidFill>
                  <a:schemeClr val="bg1"/>
                </a:solidFill>
              </a:defRPr>
            </a:lvl2pPr>
            <a:lvl3pPr>
              <a:lnSpc>
                <a:spcPts val="1800"/>
              </a:lnSpc>
              <a:defRPr spc="-50" baseline="0">
                <a:solidFill>
                  <a:schemeClr val="bg1"/>
                </a:solidFill>
              </a:defRPr>
            </a:lvl3pPr>
            <a:lvl4pPr>
              <a:lnSpc>
                <a:spcPts val="1800"/>
              </a:lnSpc>
              <a:defRPr spc="-50" baseline="0">
                <a:solidFill>
                  <a:schemeClr val="bg1"/>
                </a:solidFill>
              </a:defRPr>
            </a:lvl4pPr>
            <a:lvl5pPr>
              <a:lnSpc>
                <a:spcPts val="1800"/>
              </a:lnSpc>
              <a:defRPr spc="-5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ext Placeholder 12">
            <a:extLst>
              <a:ext uri="{FF2B5EF4-FFF2-40B4-BE49-F238E27FC236}">
                <a16:creationId xmlns:a16="http://schemas.microsoft.com/office/drawing/2014/main" id="{A9339B06-1D5B-5144-83F4-9D2095815FD1}"/>
              </a:ext>
            </a:extLst>
          </p:cNvPr>
          <p:cNvSpPr>
            <a:spLocks noGrp="1"/>
          </p:cNvSpPr>
          <p:nvPr>
            <p:ph type="body" sz="quarter" idx="16"/>
          </p:nvPr>
        </p:nvSpPr>
        <p:spPr>
          <a:xfrm>
            <a:off x="4319588" y="3650509"/>
            <a:ext cx="3456000" cy="1807939"/>
          </a:xfrm>
        </p:spPr>
        <p:txBody>
          <a:bodyPr/>
          <a:lstStyle>
            <a:lvl1pPr>
              <a:lnSpc>
                <a:spcPts val="1800"/>
              </a:lnSpc>
              <a:spcBef>
                <a:spcPts val="0"/>
              </a:spcBef>
              <a:defRPr spc="-50" baseline="0">
                <a:solidFill>
                  <a:schemeClr val="bg1"/>
                </a:solidFill>
              </a:defRPr>
            </a:lvl1pPr>
            <a:lvl2pPr>
              <a:lnSpc>
                <a:spcPts val="1800"/>
              </a:lnSpc>
              <a:defRPr spc="-50" baseline="0">
                <a:solidFill>
                  <a:schemeClr val="bg1"/>
                </a:solidFill>
              </a:defRPr>
            </a:lvl2pPr>
            <a:lvl3pPr>
              <a:lnSpc>
                <a:spcPts val="1800"/>
              </a:lnSpc>
              <a:defRPr spc="-50" baseline="0">
                <a:solidFill>
                  <a:schemeClr val="bg1"/>
                </a:solidFill>
              </a:defRPr>
            </a:lvl3pPr>
            <a:lvl4pPr>
              <a:lnSpc>
                <a:spcPts val="1800"/>
              </a:lnSpc>
              <a:defRPr spc="-50" baseline="0">
                <a:solidFill>
                  <a:schemeClr val="bg1"/>
                </a:solidFill>
              </a:defRPr>
            </a:lvl4pPr>
            <a:lvl5pPr>
              <a:lnSpc>
                <a:spcPts val="1800"/>
              </a:lnSpc>
              <a:defRPr spc="-5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Text Placeholder 12">
            <a:extLst>
              <a:ext uri="{FF2B5EF4-FFF2-40B4-BE49-F238E27FC236}">
                <a16:creationId xmlns:a16="http://schemas.microsoft.com/office/drawing/2014/main" id="{FB10F679-527E-8547-9B4B-EC3BC3071A94}"/>
              </a:ext>
            </a:extLst>
          </p:cNvPr>
          <p:cNvSpPr>
            <a:spLocks noGrp="1"/>
          </p:cNvSpPr>
          <p:nvPr>
            <p:ph type="body" sz="quarter" idx="17"/>
          </p:nvPr>
        </p:nvSpPr>
        <p:spPr>
          <a:xfrm>
            <a:off x="8480449" y="3650509"/>
            <a:ext cx="3456000" cy="1807939"/>
          </a:xfrm>
        </p:spPr>
        <p:txBody>
          <a:bodyPr/>
          <a:lstStyle>
            <a:lvl1pPr>
              <a:lnSpc>
                <a:spcPts val="1800"/>
              </a:lnSpc>
              <a:spcBef>
                <a:spcPts val="0"/>
              </a:spcBef>
              <a:defRPr spc="-50" baseline="0">
                <a:solidFill>
                  <a:schemeClr val="tx1"/>
                </a:solidFill>
              </a:defRPr>
            </a:lvl1pPr>
            <a:lvl2pPr>
              <a:lnSpc>
                <a:spcPts val="1800"/>
              </a:lnSpc>
              <a:defRPr spc="-50" baseline="0">
                <a:solidFill>
                  <a:schemeClr val="tx1"/>
                </a:solidFill>
              </a:defRPr>
            </a:lvl2pPr>
            <a:lvl3pPr>
              <a:lnSpc>
                <a:spcPts val="1800"/>
              </a:lnSpc>
              <a:defRPr spc="-50" baseline="0">
                <a:solidFill>
                  <a:schemeClr val="tx1"/>
                </a:solidFill>
              </a:defRPr>
            </a:lvl3pPr>
            <a:lvl4pPr>
              <a:lnSpc>
                <a:spcPts val="1800"/>
              </a:lnSpc>
              <a:defRPr spc="-50" baseline="0">
                <a:solidFill>
                  <a:schemeClr val="tx1"/>
                </a:solidFill>
              </a:defRPr>
            </a:lvl4pPr>
            <a:lvl5pPr>
              <a:lnSpc>
                <a:spcPts val="1800"/>
              </a:lnSpc>
              <a:defRPr spc="-5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12">
            <a:extLst>
              <a:ext uri="{FF2B5EF4-FFF2-40B4-BE49-F238E27FC236}">
                <a16:creationId xmlns:a16="http://schemas.microsoft.com/office/drawing/2014/main" id="{21A673B0-C18D-8241-8A87-3E3EAAC06361}"/>
              </a:ext>
            </a:extLst>
          </p:cNvPr>
          <p:cNvSpPr>
            <a:spLocks noGrp="1"/>
          </p:cNvSpPr>
          <p:nvPr>
            <p:ph type="body" sz="quarter" idx="20" hasCustomPrompt="1"/>
          </p:nvPr>
        </p:nvSpPr>
        <p:spPr>
          <a:xfrm>
            <a:off x="8480462" y="6444000"/>
            <a:ext cx="3455987" cy="144000"/>
          </a:xfrm>
        </p:spPr>
        <p:txBody>
          <a:bodyPr anchor="b" anchorCtr="0"/>
          <a:lstStyle>
            <a:lvl1pPr>
              <a:defRPr sz="750" b="0">
                <a:latin typeface="+mn-lt"/>
              </a:defRPr>
            </a:lvl1pPr>
          </a:lstStyle>
          <a:p>
            <a:pPr lvl="0"/>
            <a:r>
              <a:rPr lang="en-GB"/>
              <a:t>Source goes here</a:t>
            </a:r>
          </a:p>
        </p:txBody>
      </p:sp>
      <p:sp>
        <p:nvSpPr>
          <p:cNvPr id="27" name="Title 2">
            <a:extLst>
              <a:ext uri="{FF2B5EF4-FFF2-40B4-BE49-F238E27FC236}">
                <a16:creationId xmlns:a16="http://schemas.microsoft.com/office/drawing/2014/main" id="{1A493F22-878B-BF4E-B88A-DBA86B563CAC}"/>
              </a:ext>
            </a:extLst>
          </p:cNvPr>
          <p:cNvSpPr>
            <a:spLocks noGrp="1"/>
          </p:cNvSpPr>
          <p:nvPr>
            <p:ph type="title" hasCustomPrompt="1"/>
          </p:nvPr>
        </p:nvSpPr>
        <p:spPr>
          <a:xfrm>
            <a:off x="270000" y="270000"/>
            <a:ext cx="3240000" cy="720000"/>
          </a:xfrm>
        </p:spPr>
        <p:txBody>
          <a:bodyPr/>
          <a:lstStyle>
            <a:lvl1pPr>
              <a:defRPr>
                <a:solidFill>
                  <a:schemeClr val="tx1"/>
                </a:solidFill>
              </a:defRPr>
            </a:lvl1pPr>
          </a:lstStyle>
          <a:p>
            <a:r>
              <a:rPr lang="en-GB"/>
              <a:t>Add title</a:t>
            </a:r>
          </a:p>
        </p:txBody>
      </p:sp>
      <p:sp>
        <p:nvSpPr>
          <p:cNvPr id="28" name="Text Placeholder 8">
            <a:extLst>
              <a:ext uri="{FF2B5EF4-FFF2-40B4-BE49-F238E27FC236}">
                <a16:creationId xmlns:a16="http://schemas.microsoft.com/office/drawing/2014/main" id="{7D7C0FEF-63D2-0C4F-AF44-75CDE4574662}"/>
              </a:ext>
            </a:extLst>
          </p:cNvPr>
          <p:cNvSpPr>
            <a:spLocks noGrp="1"/>
          </p:cNvSpPr>
          <p:nvPr>
            <p:ph type="body" sz="quarter" idx="13"/>
          </p:nvPr>
        </p:nvSpPr>
        <p:spPr>
          <a:xfrm>
            <a:off x="269963" y="989056"/>
            <a:ext cx="3240000" cy="38385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9" name="Graphic 28">
            <a:extLst>
              <a:ext uri="{FF2B5EF4-FFF2-40B4-BE49-F238E27FC236}">
                <a16:creationId xmlns:a16="http://schemas.microsoft.com/office/drawing/2014/main" id="{E9685D58-9FF6-DD4F-AD1C-1E67F0EADF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Tree>
    <p:extLst>
      <p:ext uri="{BB962C8B-B14F-4D97-AF65-F5344CB8AC3E}">
        <p14:creationId xmlns:p14="http://schemas.microsoft.com/office/powerpoint/2010/main" val="2621649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ey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E84D0A-C339-3D40-985A-9E1D15F77816}"/>
              </a:ext>
            </a:extLst>
          </p:cNvPr>
          <p:cNvSpPr/>
          <p:nvPr userDrawn="1"/>
        </p:nvSpPr>
        <p:spPr>
          <a:xfrm>
            <a:off x="0" y="0"/>
            <a:ext cx="4042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pic>
        <p:nvPicPr>
          <p:cNvPr id="16" name="Graphic 15">
            <a:extLst>
              <a:ext uri="{FF2B5EF4-FFF2-40B4-BE49-F238E27FC236}">
                <a16:creationId xmlns:a16="http://schemas.microsoft.com/office/drawing/2014/main" id="{B24CC08E-B75E-9E48-9358-BFC392CECF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
        <p:nvSpPr>
          <p:cNvPr id="3" name="Title 2">
            <a:extLst>
              <a:ext uri="{FF2B5EF4-FFF2-40B4-BE49-F238E27FC236}">
                <a16:creationId xmlns:a16="http://schemas.microsoft.com/office/drawing/2014/main" id="{7A186DB5-9099-3640-A67E-1B58139BD212}"/>
              </a:ext>
            </a:extLst>
          </p:cNvPr>
          <p:cNvSpPr>
            <a:spLocks noGrp="1"/>
          </p:cNvSpPr>
          <p:nvPr>
            <p:ph type="title" hasCustomPrompt="1"/>
          </p:nvPr>
        </p:nvSpPr>
        <p:spPr>
          <a:xfrm>
            <a:off x="270000" y="270000"/>
            <a:ext cx="3240000" cy="720000"/>
          </a:xfrm>
        </p:spPr>
        <p:txBody>
          <a:bodyPr/>
          <a:lstStyle/>
          <a:p>
            <a:r>
              <a:rPr lang="en-GB"/>
              <a:t>Add title</a:t>
            </a:r>
          </a:p>
        </p:txBody>
      </p:sp>
      <p:sp>
        <p:nvSpPr>
          <p:cNvPr id="9" name="Text Placeholder 8">
            <a:extLst>
              <a:ext uri="{FF2B5EF4-FFF2-40B4-BE49-F238E27FC236}">
                <a16:creationId xmlns:a16="http://schemas.microsoft.com/office/drawing/2014/main" id="{74E0A9B3-D4AF-A94F-99E2-0FFBDCEC80D1}"/>
              </a:ext>
            </a:extLst>
          </p:cNvPr>
          <p:cNvSpPr>
            <a:spLocks noGrp="1"/>
          </p:cNvSpPr>
          <p:nvPr>
            <p:ph type="body" sz="quarter" idx="13"/>
          </p:nvPr>
        </p:nvSpPr>
        <p:spPr>
          <a:xfrm>
            <a:off x="269963" y="989056"/>
            <a:ext cx="3240000" cy="38385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568823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E84D0A-C339-3D40-985A-9E1D15F77816}"/>
              </a:ext>
            </a:extLst>
          </p:cNvPr>
          <p:cNvSpPr/>
          <p:nvPr userDrawn="1"/>
        </p:nvSpPr>
        <p:spPr>
          <a:xfrm>
            <a:off x="0" y="0"/>
            <a:ext cx="4042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a:extLst>
              <a:ext uri="{FF2B5EF4-FFF2-40B4-BE49-F238E27FC236}">
                <a16:creationId xmlns:a16="http://schemas.microsoft.com/office/drawing/2014/main" id="{8E2BA27E-FA97-4C28-B539-41612CD4BED2}"/>
              </a:ext>
            </a:extLst>
          </p:cNvPr>
          <p:cNvSpPr>
            <a:spLocks noGrp="1"/>
          </p:cNvSpPr>
          <p:nvPr>
            <p:ph type="ftr" sz="quarter" idx="11"/>
          </p:nvPr>
        </p:nvSpPr>
        <p:spPr>
          <a:xfrm>
            <a:off x="4320000" y="269998"/>
            <a:ext cx="6480000" cy="252000"/>
          </a:xfrm>
        </p:spPr>
        <p:txBody>
          <a:bodyPr/>
          <a:lstStyle>
            <a:lvl1pPr>
              <a:defRPr sz="1000" spc="-40" baseline="0">
                <a:solidFill>
                  <a:schemeClr val="tx1"/>
                </a:solidFill>
              </a:defRPr>
            </a:lvl1pPr>
          </a:lstStyle>
          <a:p>
            <a:r>
              <a:rPr lang="en-GB"/>
              <a:t>Subheading</a:t>
            </a:r>
          </a:p>
        </p:txBody>
      </p:sp>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sp>
        <p:nvSpPr>
          <p:cNvPr id="3" name="Title 2">
            <a:extLst>
              <a:ext uri="{FF2B5EF4-FFF2-40B4-BE49-F238E27FC236}">
                <a16:creationId xmlns:a16="http://schemas.microsoft.com/office/drawing/2014/main" id="{7A186DB5-9099-3640-A67E-1B58139BD212}"/>
              </a:ext>
            </a:extLst>
          </p:cNvPr>
          <p:cNvSpPr>
            <a:spLocks noGrp="1"/>
          </p:cNvSpPr>
          <p:nvPr>
            <p:ph type="title" hasCustomPrompt="1"/>
          </p:nvPr>
        </p:nvSpPr>
        <p:spPr>
          <a:xfrm>
            <a:off x="270000" y="270000"/>
            <a:ext cx="3240000" cy="720000"/>
          </a:xfrm>
        </p:spPr>
        <p:txBody>
          <a:bodyPr/>
          <a:lstStyle>
            <a:lvl1pPr>
              <a:defRPr>
                <a:solidFill>
                  <a:schemeClr val="accent1"/>
                </a:solidFill>
              </a:defRPr>
            </a:lvl1pPr>
          </a:lstStyle>
          <a:p>
            <a:r>
              <a:rPr lang="en-GB"/>
              <a:t>Add title</a:t>
            </a:r>
          </a:p>
        </p:txBody>
      </p:sp>
      <p:sp>
        <p:nvSpPr>
          <p:cNvPr id="9" name="Text Placeholder 8">
            <a:extLst>
              <a:ext uri="{FF2B5EF4-FFF2-40B4-BE49-F238E27FC236}">
                <a16:creationId xmlns:a16="http://schemas.microsoft.com/office/drawing/2014/main" id="{74E0A9B3-D4AF-A94F-99E2-0FFBDCEC80D1}"/>
              </a:ext>
            </a:extLst>
          </p:cNvPr>
          <p:cNvSpPr>
            <a:spLocks noGrp="1"/>
          </p:cNvSpPr>
          <p:nvPr>
            <p:ph type="body" sz="quarter" idx="13"/>
          </p:nvPr>
        </p:nvSpPr>
        <p:spPr>
          <a:xfrm>
            <a:off x="269963" y="989056"/>
            <a:ext cx="3240000" cy="383857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9" name="Text Placeholder 28">
            <a:extLst>
              <a:ext uri="{FF2B5EF4-FFF2-40B4-BE49-F238E27FC236}">
                <a16:creationId xmlns:a16="http://schemas.microsoft.com/office/drawing/2014/main" id="{4A9A86BC-1AB7-CD46-946B-279CA48BB57C}"/>
              </a:ext>
            </a:extLst>
          </p:cNvPr>
          <p:cNvSpPr>
            <a:spLocks noGrp="1"/>
          </p:cNvSpPr>
          <p:nvPr>
            <p:ph type="body" sz="quarter" idx="15"/>
          </p:nvPr>
        </p:nvSpPr>
        <p:spPr>
          <a:xfrm>
            <a:off x="4319588" y="989056"/>
            <a:ext cx="5262562" cy="2163762"/>
          </a:xfrm>
        </p:spPr>
        <p:txBody>
          <a:bodyPr/>
          <a:lstStyle>
            <a:lvl1pPr>
              <a:defRPr b="0">
                <a:latin typeface="+mn-lt"/>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4" name="object 11">
            <a:extLst>
              <a:ext uri="{FF2B5EF4-FFF2-40B4-BE49-F238E27FC236}">
                <a16:creationId xmlns:a16="http://schemas.microsoft.com/office/drawing/2014/main" id="{CADD352E-9BAC-E94E-9B26-4BFA9666AB1F}"/>
              </a:ext>
            </a:extLst>
          </p:cNvPr>
          <p:cNvSpPr/>
          <p:nvPr userDrawn="1"/>
        </p:nvSpPr>
        <p:spPr>
          <a:xfrm>
            <a:off x="254007" y="6190985"/>
            <a:ext cx="281414" cy="422121"/>
          </a:xfrm>
          <a:custGeom>
            <a:avLst/>
            <a:gdLst/>
            <a:ahLst/>
            <a:cxnLst/>
            <a:rect l="l" t="t" r="r" b="b"/>
            <a:pathLst>
              <a:path w="287020" h="430529">
                <a:moveTo>
                  <a:pt x="143497" y="286994"/>
                </a:moveTo>
                <a:lnTo>
                  <a:pt x="0" y="286994"/>
                </a:lnTo>
                <a:lnTo>
                  <a:pt x="7315" y="332349"/>
                </a:lnTo>
                <a:lnTo>
                  <a:pt x="27687" y="371740"/>
                </a:lnTo>
                <a:lnTo>
                  <a:pt x="58751" y="402804"/>
                </a:lnTo>
                <a:lnTo>
                  <a:pt x="98142" y="423175"/>
                </a:lnTo>
                <a:lnTo>
                  <a:pt x="143497" y="430491"/>
                </a:lnTo>
                <a:lnTo>
                  <a:pt x="143497" y="286994"/>
                </a:lnTo>
                <a:close/>
              </a:path>
              <a:path w="287020" h="430529">
                <a:moveTo>
                  <a:pt x="143497" y="143497"/>
                </a:moveTo>
                <a:lnTo>
                  <a:pt x="0" y="143497"/>
                </a:lnTo>
                <a:lnTo>
                  <a:pt x="7314" y="188851"/>
                </a:lnTo>
                <a:lnTo>
                  <a:pt x="27683" y="228239"/>
                </a:lnTo>
                <a:lnTo>
                  <a:pt x="58742" y="259301"/>
                </a:lnTo>
                <a:lnTo>
                  <a:pt x="98130" y="279673"/>
                </a:lnTo>
                <a:lnTo>
                  <a:pt x="143484" y="286994"/>
                </a:lnTo>
                <a:lnTo>
                  <a:pt x="286994" y="286994"/>
                </a:lnTo>
                <a:lnTo>
                  <a:pt x="279678" y="241639"/>
                </a:lnTo>
                <a:lnTo>
                  <a:pt x="259306" y="202248"/>
                </a:lnTo>
                <a:lnTo>
                  <a:pt x="228243" y="171184"/>
                </a:lnTo>
                <a:lnTo>
                  <a:pt x="188852" y="150813"/>
                </a:lnTo>
                <a:lnTo>
                  <a:pt x="143497" y="143497"/>
                </a:lnTo>
                <a:close/>
              </a:path>
              <a:path w="287020" h="430529">
                <a:moveTo>
                  <a:pt x="143497" y="0"/>
                </a:moveTo>
                <a:lnTo>
                  <a:pt x="143497" y="143497"/>
                </a:lnTo>
                <a:lnTo>
                  <a:pt x="286994" y="143497"/>
                </a:lnTo>
                <a:lnTo>
                  <a:pt x="279678" y="98142"/>
                </a:lnTo>
                <a:lnTo>
                  <a:pt x="259306" y="58751"/>
                </a:lnTo>
                <a:lnTo>
                  <a:pt x="228243" y="27687"/>
                </a:lnTo>
                <a:lnTo>
                  <a:pt x="188852" y="7315"/>
                </a:lnTo>
                <a:lnTo>
                  <a:pt x="143497" y="0"/>
                </a:lnTo>
                <a:close/>
              </a:path>
            </a:pathLst>
          </a:custGeom>
          <a:solidFill>
            <a:srgbClr val="EDF9D4"/>
          </a:solidFill>
        </p:spPr>
        <p:txBody>
          <a:bodyPr wrap="square" lIns="0" tIns="0" rIns="0" bIns="0" rtlCol="0"/>
          <a:lstStyle/>
          <a:p>
            <a:endParaRPr/>
          </a:p>
        </p:txBody>
      </p:sp>
    </p:spTree>
    <p:extLst>
      <p:ext uri="{BB962C8B-B14F-4D97-AF65-F5344CB8AC3E}">
        <p14:creationId xmlns:p14="http://schemas.microsoft.com/office/powerpoint/2010/main" val="645272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rk Grey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E84D0A-C339-3D40-985A-9E1D15F77816}"/>
              </a:ext>
            </a:extLst>
          </p:cNvPr>
          <p:cNvSpPr/>
          <p:nvPr userDrawn="1"/>
        </p:nvSpPr>
        <p:spPr>
          <a:xfrm>
            <a:off x="0" y="0"/>
            <a:ext cx="4042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a:extLst>
              <a:ext uri="{FF2B5EF4-FFF2-40B4-BE49-F238E27FC236}">
                <a16:creationId xmlns:a16="http://schemas.microsoft.com/office/drawing/2014/main" id="{8E2BA27E-FA97-4C28-B539-41612CD4BED2}"/>
              </a:ext>
            </a:extLst>
          </p:cNvPr>
          <p:cNvSpPr>
            <a:spLocks noGrp="1"/>
          </p:cNvSpPr>
          <p:nvPr>
            <p:ph type="ftr" sz="quarter" idx="11"/>
          </p:nvPr>
        </p:nvSpPr>
        <p:spPr>
          <a:xfrm>
            <a:off x="4320000" y="269998"/>
            <a:ext cx="6480000" cy="252000"/>
          </a:xfrm>
        </p:spPr>
        <p:txBody>
          <a:bodyPr/>
          <a:lstStyle>
            <a:lvl1pPr>
              <a:defRPr sz="1000" spc="-40" baseline="0">
                <a:solidFill>
                  <a:schemeClr val="tx1"/>
                </a:solidFill>
              </a:defRPr>
            </a:lvl1pPr>
          </a:lstStyle>
          <a:p>
            <a:r>
              <a:rPr lang="en-GB"/>
              <a:t>Subheading</a:t>
            </a:r>
          </a:p>
        </p:txBody>
      </p:sp>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sp>
        <p:nvSpPr>
          <p:cNvPr id="3" name="Title 2">
            <a:extLst>
              <a:ext uri="{FF2B5EF4-FFF2-40B4-BE49-F238E27FC236}">
                <a16:creationId xmlns:a16="http://schemas.microsoft.com/office/drawing/2014/main" id="{7A186DB5-9099-3640-A67E-1B58139BD212}"/>
              </a:ext>
            </a:extLst>
          </p:cNvPr>
          <p:cNvSpPr>
            <a:spLocks noGrp="1"/>
          </p:cNvSpPr>
          <p:nvPr>
            <p:ph type="title" hasCustomPrompt="1"/>
          </p:nvPr>
        </p:nvSpPr>
        <p:spPr>
          <a:xfrm>
            <a:off x="270000" y="270000"/>
            <a:ext cx="3240000" cy="720000"/>
          </a:xfrm>
        </p:spPr>
        <p:txBody>
          <a:bodyPr/>
          <a:lstStyle>
            <a:lvl1pPr>
              <a:defRPr>
                <a:solidFill>
                  <a:schemeClr val="tx1"/>
                </a:solidFill>
              </a:defRPr>
            </a:lvl1pPr>
          </a:lstStyle>
          <a:p>
            <a:r>
              <a:rPr lang="en-GB"/>
              <a:t>Add title</a:t>
            </a:r>
          </a:p>
        </p:txBody>
      </p:sp>
      <p:sp>
        <p:nvSpPr>
          <p:cNvPr id="9" name="Text Placeholder 8">
            <a:extLst>
              <a:ext uri="{FF2B5EF4-FFF2-40B4-BE49-F238E27FC236}">
                <a16:creationId xmlns:a16="http://schemas.microsoft.com/office/drawing/2014/main" id="{74E0A9B3-D4AF-A94F-99E2-0FFBDCEC80D1}"/>
              </a:ext>
            </a:extLst>
          </p:cNvPr>
          <p:cNvSpPr>
            <a:spLocks noGrp="1"/>
          </p:cNvSpPr>
          <p:nvPr>
            <p:ph type="body" sz="quarter" idx="13"/>
          </p:nvPr>
        </p:nvSpPr>
        <p:spPr>
          <a:xfrm>
            <a:off x="269963" y="989056"/>
            <a:ext cx="3240000" cy="38385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 name="Graphic 9">
            <a:extLst>
              <a:ext uri="{FF2B5EF4-FFF2-40B4-BE49-F238E27FC236}">
                <a16:creationId xmlns:a16="http://schemas.microsoft.com/office/drawing/2014/main" id="{A8415258-5E08-9B4A-A745-BC449793333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Tree>
    <p:extLst>
      <p:ext uri="{BB962C8B-B14F-4D97-AF65-F5344CB8AC3E}">
        <p14:creationId xmlns:p14="http://schemas.microsoft.com/office/powerpoint/2010/main" val="33208612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ime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E84D0A-C339-3D40-985A-9E1D15F77816}"/>
              </a:ext>
            </a:extLst>
          </p:cNvPr>
          <p:cNvSpPr/>
          <p:nvPr userDrawn="1"/>
        </p:nvSpPr>
        <p:spPr>
          <a:xfrm>
            <a:off x="0" y="0"/>
            <a:ext cx="40428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a:extLst>
              <a:ext uri="{FF2B5EF4-FFF2-40B4-BE49-F238E27FC236}">
                <a16:creationId xmlns:a16="http://schemas.microsoft.com/office/drawing/2014/main" id="{8E2BA27E-FA97-4C28-B539-41612CD4BED2}"/>
              </a:ext>
            </a:extLst>
          </p:cNvPr>
          <p:cNvSpPr>
            <a:spLocks noGrp="1"/>
          </p:cNvSpPr>
          <p:nvPr>
            <p:ph type="ftr" sz="quarter" idx="11"/>
          </p:nvPr>
        </p:nvSpPr>
        <p:spPr>
          <a:xfrm>
            <a:off x="4320000" y="269998"/>
            <a:ext cx="6480000" cy="252000"/>
          </a:xfrm>
        </p:spPr>
        <p:txBody>
          <a:bodyPr/>
          <a:lstStyle>
            <a:lvl1pPr>
              <a:defRPr sz="1000" spc="-40" baseline="0">
                <a:solidFill>
                  <a:schemeClr val="tx1"/>
                </a:solidFill>
              </a:defRPr>
            </a:lvl1pPr>
          </a:lstStyle>
          <a:p>
            <a:r>
              <a:rPr lang="en-GB"/>
              <a:t>Subheading</a:t>
            </a:r>
          </a:p>
        </p:txBody>
      </p:sp>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sp>
        <p:nvSpPr>
          <p:cNvPr id="3" name="Title 2">
            <a:extLst>
              <a:ext uri="{FF2B5EF4-FFF2-40B4-BE49-F238E27FC236}">
                <a16:creationId xmlns:a16="http://schemas.microsoft.com/office/drawing/2014/main" id="{7A186DB5-9099-3640-A67E-1B58139BD212}"/>
              </a:ext>
            </a:extLst>
          </p:cNvPr>
          <p:cNvSpPr>
            <a:spLocks noGrp="1"/>
          </p:cNvSpPr>
          <p:nvPr>
            <p:ph type="title" hasCustomPrompt="1"/>
          </p:nvPr>
        </p:nvSpPr>
        <p:spPr>
          <a:xfrm>
            <a:off x="270000" y="270000"/>
            <a:ext cx="3240000" cy="720000"/>
          </a:xfrm>
        </p:spPr>
        <p:txBody>
          <a:bodyPr/>
          <a:lstStyle>
            <a:lvl1pPr>
              <a:defRPr>
                <a:solidFill>
                  <a:schemeClr val="tx1"/>
                </a:solidFill>
              </a:defRPr>
            </a:lvl1pPr>
          </a:lstStyle>
          <a:p>
            <a:r>
              <a:rPr lang="en-GB"/>
              <a:t>Add title</a:t>
            </a:r>
          </a:p>
        </p:txBody>
      </p:sp>
      <p:sp>
        <p:nvSpPr>
          <p:cNvPr id="9" name="Text Placeholder 8">
            <a:extLst>
              <a:ext uri="{FF2B5EF4-FFF2-40B4-BE49-F238E27FC236}">
                <a16:creationId xmlns:a16="http://schemas.microsoft.com/office/drawing/2014/main" id="{74E0A9B3-D4AF-A94F-99E2-0FFBDCEC80D1}"/>
              </a:ext>
            </a:extLst>
          </p:cNvPr>
          <p:cNvSpPr>
            <a:spLocks noGrp="1"/>
          </p:cNvSpPr>
          <p:nvPr>
            <p:ph type="body" sz="quarter" idx="13"/>
          </p:nvPr>
        </p:nvSpPr>
        <p:spPr>
          <a:xfrm>
            <a:off x="269963" y="989056"/>
            <a:ext cx="3240000" cy="3838575"/>
          </a:xfrm>
        </p:spPr>
        <p:txBody>
          <a:bodyPr/>
          <a:lstStyle>
            <a:lvl1pPr>
              <a:defRPr>
                <a:solidFill>
                  <a:schemeClr val="tx1"/>
                </a:solidFill>
              </a:defRPr>
            </a:lvl1pPr>
            <a:lvl2pPr marL="230400">
              <a:defRPr>
                <a:solidFill>
                  <a:schemeClr val="tx1"/>
                </a:solidFill>
              </a:defRPr>
            </a:lvl2pPr>
            <a:lvl3pPr marL="230400">
              <a:defRPr>
                <a:solidFill>
                  <a:schemeClr val="tx1"/>
                </a:solidFill>
              </a:defRPr>
            </a:lvl3pPr>
            <a:lvl4pPr marL="230400">
              <a:defRPr>
                <a:solidFill>
                  <a:schemeClr val="tx1"/>
                </a:solidFill>
              </a:defRPr>
            </a:lvl4pPr>
            <a:lvl5pPr marL="230400">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 name="Graphic 9">
            <a:extLst>
              <a:ext uri="{FF2B5EF4-FFF2-40B4-BE49-F238E27FC236}">
                <a16:creationId xmlns:a16="http://schemas.microsoft.com/office/drawing/2014/main" id="{A8415258-5E08-9B4A-A745-BC449793333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Tree>
    <p:extLst>
      <p:ext uri="{BB962C8B-B14F-4D97-AF65-F5344CB8AC3E}">
        <p14:creationId xmlns:p14="http://schemas.microsoft.com/office/powerpoint/2010/main" val="40933874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ck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E84D0A-C339-3D40-985A-9E1D15F77816}"/>
              </a:ext>
            </a:extLst>
          </p:cNvPr>
          <p:cNvSpPr/>
          <p:nvPr userDrawn="1"/>
        </p:nvSpPr>
        <p:spPr>
          <a:xfrm>
            <a:off x="0" y="0"/>
            <a:ext cx="4042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a:extLst>
              <a:ext uri="{FF2B5EF4-FFF2-40B4-BE49-F238E27FC236}">
                <a16:creationId xmlns:a16="http://schemas.microsoft.com/office/drawing/2014/main" id="{8E2BA27E-FA97-4C28-B539-41612CD4BED2}"/>
              </a:ext>
            </a:extLst>
          </p:cNvPr>
          <p:cNvSpPr>
            <a:spLocks noGrp="1"/>
          </p:cNvSpPr>
          <p:nvPr>
            <p:ph type="ftr" sz="quarter" idx="11"/>
          </p:nvPr>
        </p:nvSpPr>
        <p:spPr>
          <a:xfrm>
            <a:off x="4320000" y="269998"/>
            <a:ext cx="6480000" cy="252000"/>
          </a:xfrm>
        </p:spPr>
        <p:txBody>
          <a:bodyPr/>
          <a:lstStyle>
            <a:lvl1pPr>
              <a:defRPr sz="1000" spc="-40" baseline="0">
                <a:solidFill>
                  <a:schemeClr val="tx1"/>
                </a:solidFill>
              </a:defRPr>
            </a:lvl1pPr>
          </a:lstStyle>
          <a:p>
            <a:r>
              <a:rPr lang="en-GB"/>
              <a:t>Subheading</a:t>
            </a:r>
          </a:p>
        </p:txBody>
      </p:sp>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sp>
        <p:nvSpPr>
          <p:cNvPr id="3" name="Title 2">
            <a:extLst>
              <a:ext uri="{FF2B5EF4-FFF2-40B4-BE49-F238E27FC236}">
                <a16:creationId xmlns:a16="http://schemas.microsoft.com/office/drawing/2014/main" id="{7A186DB5-9099-3640-A67E-1B58139BD212}"/>
              </a:ext>
            </a:extLst>
          </p:cNvPr>
          <p:cNvSpPr>
            <a:spLocks noGrp="1"/>
          </p:cNvSpPr>
          <p:nvPr>
            <p:ph type="title" hasCustomPrompt="1"/>
          </p:nvPr>
        </p:nvSpPr>
        <p:spPr>
          <a:xfrm>
            <a:off x="270000" y="270000"/>
            <a:ext cx="3240000" cy="720000"/>
          </a:xfrm>
        </p:spPr>
        <p:txBody>
          <a:bodyPr/>
          <a:lstStyle>
            <a:lvl1pPr>
              <a:defRPr>
                <a:solidFill>
                  <a:schemeClr val="bg2"/>
                </a:solidFill>
              </a:defRPr>
            </a:lvl1pPr>
          </a:lstStyle>
          <a:p>
            <a:r>
              <a:rPr lang="en-GB"/>
              <a:t>Add title</a:t>
            </a:r>
          </a:p>
        </p:txBody>
      </p:sp>
      <p:sp>
        <p:nvSpPr>
          <p:cNvPr id="9" name="Text Placeholder 8">
            <a:extLst>
              <a:ext uri="{FF2B5EF4-FFF2-40B4-BE49-F238E27FC236}">
                <a16:creationId xmlns:a16="http://schemas.microsoft.com/office/drawing/2014/main" id="{74E0A9B3-D4AF-A94F-99E2-0FFBDCEC80D1}"/>
              </a:ext>
            </a:extLst>
          </p:cNvPr>
          <p:cNvSpPr>
            <a:spLocks noGrp="1"/>
          </p:cNvSpPr>
          <p:nvPr>
            <p:ph type="body" sz="quarter" idx="13"/>
          </p:nvPr>
        </p:nvSpPr>
        <p:spPr>
          <a:xfrm>
            <a:off x="269963" y="989056"/>
            <a:ext cx="3240000" cy="3838575"/>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object 11">
            <a:extLst>
              <a:ext uri="{FF2B5EF4-FFF2-40B4-BE49-F238E27FC236}">
                <a16:creationId xmlns:a16="http://schemas.microsoft.com/office/drawing/2014/main" id="{4B4A2C7E-4B5A-B64D-B2BC-F7FA21A895B0}"/>
              </a:ext>
            </a:extLst>
          </p:cNvPr>
          <p:cNvSpPr/>
          <p:nvPr userDrawn="1"/>
        </p:nvSpPr>
        <p:spPr>
          <a:xfrm>
            <a:off x="254007" y="6190985"/>
            <a:ext cx="281414" cy="422121"/>
          </a:xfrm>
          <a:custGeom>
            <a:avLst/>
            <a:gdLst/>
            <a:ahLst/>
            <a:cxnLst/>
            <a:rect l="l" t="t" r="r" b="b"/>
            <a:pathLst>
              <a:path w="287020" h="430529">
                <a:moveTo>
                  <a:pt x="143497" y="286994"/>
                </a:moveTo>
                <a:lnTo>
                  <a:pt x="0" y="286994"/>
                </a:lnTo>
                <a:lnTo>
                  <a:pt x="7315" y="332349"/>
                </a:lnTo>
                <a:lnTo>
                  <a:pt x="27687" y="371740"/>
                </a:lnTo>
                <a:lnTo>
                  <a:pt x="58751" y="402804"/>
                </a:lnTo>
                <a:lnTo>
                  <a:pt x="98142" y="423175"/>
                </a:lnTo>
                <a:lnTo>
                  <a:pt x="143497" y="430491"/>
                </a:lnTo>
                <a:lnTo>
                  <a:pt x="143497" y="286994"/>
                </a:lnTo>
                <a:close/>
              </a:path>
              <a:path w="287020" h="430529">
                <a:moveTo>
                  <a:pt x="143497" y="143497"/>
                </a:moveTo>
                <a:lnTo>
                  <a:pt x="0" y="143497"/>
                </a:lnTo>
                <a:lnTo>
                  <a:pt x="7314" y="188851"/>
                </a:lnTo>
                <a:lnTo>
                  <a:pt x="27683" y="228239"/>
                </a:lnTo>
                <a:lnTo>
                  <a:pt x="58742" y="259301"/>
                </a:lnTo>
                <a:lnTo>
                  <a:pt x="98130" y="279673"/>
                </a:lnTo>
                <a:lnTo>
                  <a:pt x="143484" y="286994"/>
                </a:lnTo>
                <a:lnTo>
                  <a:pt x="286994" y="286994"/>
                </a:lnTo>
                <a:lnTo>
                  <a:pt x="279678" y="241639"/>
                </a:lnTo>
                <a:lnTo>
                  <a:pt x="259306" y="202248"/>
                </a:lnTo>
                <a:lnTo>
                  <a:pt x="228243" y="171184"/>
                </a:lnTo>
                <a:lnTo>
                  <a:pt x="188852" y="150813"/>
                </a:lnTo>
                <a:lnTo>
                  <a:pt x="143497" y="143497"/>
                </a:lnTo>
                <a:close/>
              </a:path>
              <a:path w="287020" h="430529">
                <a:moveTo>
                  <a:pt x="143497" y="0"/>
                </a:moveTo>
                <a:lnTo>
                  <a:pt x="143497" y="143497"/>
                </a:lnTo>
                <a:lnTo>
                  <a:pt x="286994" y="143497"/>
                </a:lnTo>
                <a:lnTo>
                  <a:pt x="279678" y="98142"/>
                </a:lnTo>
                <a:lnTo>
                  <a:pt x="259306" y="58751"/>
                </a:lnTo>
                <a:lnTo>
                  <a:pt x="228243" y="27687"/>
                </a:lnTo>
                <a:lnTo>
                  <a:pt x="188852" y="7315"/>
                </a:lnTo>
                <a:lnTo>
                  <a:pt x="143497" y="0"/>
                </a:lnTo>
                <a:close/>
              </a:path>
            </a:pathLst>
          </a:custGeom>
          <a:solidFill>
            <a:srgbClr val="EDF9D4"/>
          </a:solidFill>
        </p:spPr>
        <p:txBody>
          <a:bodyPr wrap="square" lIns="0" tIns="0" rIns="0" bIns="0" rtlCol="0"/>
          <a:lstStyle/>
          <a:p>
            <a:endParaRPr/>
          </a:p>
        </p:txBody>
      </p:sp>
    </p:spTree>
    <p:extLst>
      <p:ext uri="{BB962C8B-B14F-4D97-AF65-F5344CB8AC3E}">
        <p14:creationId xmlns:p14="http://schemas.microsoft.com/office/powerpoint/2010/main" val="4288531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ey">
    <p:bg>
      <p:bgPr>
        <a:solidFill>
          <a:schemeClr val="accent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pic>
        <p:nvPicPr>
          <p:cNvPr id="16" name="Graphic 15">
            <a:extLst>
              <a:ext uri="{FF2B5EF4-FFF2-40B4-BE49-F238E27FC236}">
                <a16:creationId xmlns:a16="http://schemas.microsoft.com/office/drawing/2014/main" id="{B24CC08E-B75E-9E48-9358-BFC392CECF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
        <p:nvSpPr>
          <p:cNvPr id="3" name="Title 2">
            <a:extLst>
              <a:ext uri="{FF2B5EF4-FFF2-40B4-BE49-F238E27FC236}">
                <a16:creationId xmlns:a16="http://schemas.microsoft.com/office/drawing/2014/main" id="{7A186DB5-9099-3640-A67E-1B58139BD212}"/>
              </a:ext>
            </a:extLst>
          </p:cNvPr>
          <p:cNvSpPr>
            <a:spLocks noGrp="1"/>
          </p:cNvSpPr>
          <p:nvPr>
            <p:ph type="title" hasCustomPrompt="1"/>
          </p:nvPr>
        </p:nvSpPr>
        <p:spPr>
          <a:xfrm>
            <a:off x="270000" y="270000"/>
            <a:ext cx="3240000" cy="720000"/>
          </a:xfrm>
        </p:spPr>
        <p:txBody>
          <a:bodyPr/>
          <a:lstStyle/>
          <a:p>
            <a:r>
              <a:rPr lang="en-GB"/>
              <a:t>Add title</a:t>
            </a:r>
          </a:p>
        </p:txBody>
      </p:sp>
      <p:sp>
        <p:nvSpPr>
          <p:cNvPr id="9" name="Text Placeholder 8">
            <a:extLst>
              <a:ext uri="{FF2B5EF4-FFF2-40B4-BE49-F238E27FC236}">
                <a16:creationId xmlns:a16="http://schemas.microsoft.com/office/drawing/2014/main" id="{74E0A9B3-D4AF-A94F-99E2-0FFBDCEC80D1}"/>
              </a:ext>
            </a:extLst>
          </p:cNvPr>
          <p:cNvSpPr>
            <a:spLocks noGrp="1"/>
          </p:cNvSpPr>
          <p:nvPr>
            <p:ph type="body" sz="quarter" idx="13"/>
          </p:nvPr>
        </p:nvSpPr>
        <p:spPr>
          <a:xfrm>
            <a:off x="269963" y="989056"/>
            <a:ext cx="3240000" cy="38385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9604458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ite Content">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EA63C4-A51F-0D4E-959C-6FFF109504EF}"/>
              </a:ext>
            </a:extLst>
          </p:cNvPr>
          <p:cNvSpPr/>
          <p:nvPr userDrawn="1"/>
        </p:nvSpPr>
        <p:spPr>
          <a:xfrm>
            <a:off x="0" y="0"/>
            <a:ext cx="4042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pic>
        <p:nvPicPr>
          <p:cNvPr id="16" name="Graphic 15">
            <a:extLst>
              <a:ext uri="{FF2B5EF4-FFF2-40B4-BE49-F238E27FC236}">
                <a16:creationId xmlns:a16="http://schemas.microsoft.com/office/drawing/2014/main" id="{B24CC08E-B75E-9E48-9358-BFC392CECF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
        <p:nvSpPr>
          <p:cNvPr id="3" name="Title 2">
            <a:extLst>
              <a:ext uri="{FF2B5EF4-FFF2-40B4-BE49-F238E27FC236}">
                <a16:creationId xmlns:a16="http://schemas.microsoft.com/office/drawing/2014/main" id="{7A186DB5-9099-3640-A67E-1B58139BD212}"/>
              </a:ext>
            </a:extLst>
          </p:cNvPr>
          <p:cNvSpPr>
            <a:spLocks noGrp="1"/>
          </p:cNvSpPr>
          <p:nvPr>
            <p:ph type="title" hasCustomPrompt="1"/>
          </p:nvPr>
        </p:nvSpPr>
        <p:spPr>
          <a:xfrm>
            <a:off x="270000" y="270000"/>
            <a:ext cx="3240000" cy="720000"/>
          </a:xfrm>
        </p:spPr>
        <p:txBody>
          <a:bodyPr/>
          <a:lstStyle/>
          <a:p>
            <a:r>
              <a:rPr lang="en-GB"/>
              <a:t>Add title</a:t>
            </a:r>
          </a:p>
        </p:txBody>
      </p:sp>
      <p:sp>
        <p:nvSpPr>
          <p:cNvPr id="9" name="Text Placeholder 8">
            <a:extLst>
              <a:ext uri="{FF2B5EF4-FFF2-40B4-BE49-F238E27FC236}">
                <a16:creationId xmlns:a16="http://schemas.microsoft.com/office/drawing/2014/main" id="{74E0A9B3-D4AF-A94F-99E2-0FFBDCEC80D1}"/>
              </a:ext>
            </a:extLst>
          </p:cNvPr>
          <p:cNvSpPr>
            <a:spLocks noGrp="1"/>
          </p:cNvSpPr>
          <p:nvPr>
            <p:ph type="body" sz="quarter" idx="13"/>
          </p:nvPr>
        </p:nvSpPr>
        <p:spPr>
          <a:xfrm>
            <a:off x="269963" y="989056"/>
            <a:ext cx="3240000" cy="38385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7552300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rk Grey">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pic>
        <p:nvPicPr>
          <p:cNvPr id="16" name="Graphic 15">
            <a:extLst>
              <a:ext uri="{FF2B5EF4-FFF2-40B4-BE49-F238E27FC236}">
                <a16:creationId xmlns:a16="http://schemas.microsoft.com/office/drawing/2014/main" id="{B24CC08E-B75E-9E48-9358-BFC392CECF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
        <p:nvSpPr>
          <p:cNvPr id="3" name="Title 2">
            <a:extLst>
              <a:ext uri="{FF2B5EF4-FFF2-40B4-BE49-F238E27FC236}">
                <a16:creationId xmlns:a16="http://schemas.microsoft.com/office/drawing/2014/main" id="{7A186DB5-9099-3640-A67E-1B58139BD212}"/>
              </a:ext>
            </a:extLst>
          </p:cNvPr>
          <p:cNvSpPr>
            <a:spLocks noGrp="1"/>
          </p:cNvSpPr>
          <p:nvPr>
            <p:ph type="title" hasCustomPrompt="1"/>
          </p:nvPr>
        </p:nvSpPr>
        <p:spPr>
          <a:xfrm>
            <a:off x="270000" y="270000"/>
            <a:ext cx="3240000" cy="720000"/>
          </a:xfrm>
        </p:spPr>
        <p:txBody>
          <a:bodyPr/>
          <a:lstStyle/>
          <a:p>
            <a:r>
              <a:rPr lang="en-GB"/>
              <a:t>Add title</a:t>
            </a:r>
          </a:p>
        </p:txBody>
      </p:sp>
      <p:sp>
        <p:nvSpPr>
          <p:cNvPr id="9" name="Text Placeholder 8">
            <a:extLst>
              <a:ext uri="{FF2B5EF4-FFF2-40B4-BE49-F238E27FC236}">
                <a16:creationId xmlns:a16="http://schemas.microsoft.com/office/drawing/2014/main" id="{74E0A9B3-D4AF-A94F-99E2-0FFBDCEC80D1}"/>
              </a:ext>
            </a:extLst>
          </p:cNvPr>
          <p:cNvSpPr>
            <a:spLocks noGrp="1"/>
          </p:cNvSpPr>
          <p:nvPr>
            <p:ph type="body" sz="quarter" idx="13"/>
          </p:nvPr>
        </p:nvSpPr>
        <p:spPr>
          <a:xfrm>
            <a:off x="269963" y="989056"/>
            <a:ext cx="3240000" cy="38385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12">
            <a:extLst>
              <a:ext uri="{FF2B5EF4-FFF2-40B4-BE49-F238E27FC236}">
                <a16:creationId xmlns:a16="http://schemas.microsoft.com/office/drawing/2014/main" id="{05138FA7-73BB-A049-9CC9-3E9C620575E4}"/>
              </a:ext>
            </a:extLst>
          </p:cNvPr>
          <p:cNvSpPr>
            <a:spLocks noGrp="1"/>
          </p:cNvSpPr>
          <p:nvPr>
            <p:ph type="body" sz="quarter" idx="20" hasCustomPrompt="1"/>
          </p:nvPr>
        </p:nvSpPr>
        <p:spPr>
          <a:xfrm>
            <a:off x="1889963" y="6444000"/>
            <a:ext cx="3455987" cy="144000"/>
          </a:xfrm>
        </p:spPr>
        <p:txBody>
          <a:bodyPr anchor="b" anchorCtr="0"/>
          <a:lstStyle>
            <a:lvl1pPr>
              <a:defRPr sz="500" b="0">
                <a:latin typeface="+mn-lt"/>
              </a:defRPr>
            </a:lvl1pPr>
          </a:lstStyle>
          <a:p>
            <a:pPr lvl="0"/>
            <a:r>
              <a:rPr lang="en-GB"/>
              <a:t>Source goes here</a:t>
            </a:r>
          </a:p>
        </p:txBody>
      </p:sp>
    </p:spTree>
    <p:extLst>
      <p:ext uri="{BB962C8B-B14F-4D97-AF65-F5344CB8AC3E}">
        <p14:creationId xmlns:p14="http://schemas.microsoft.com/office/powerpoint/2010/main" val="37838666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ive Column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E84D0A-C339-3D40-985A-9E1D15F77816}"/>
              </a:ext>
            </a:extLst>
          </p:cNvPr>
          <p:cNvSpPr/>
          <p:nvPr userDrawn="1"/>
        </p:nvSpPr>
        <p:spPr>
          <a:xfrm>
            <a:off x="0" y="0"/>
            <a:ext cx="12192000" cy="171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AC9C4BA-5C64-1E4B-8966-67B09E0084EC}"/>
              </a:ext>
            </a:extLst>
          </p:cNvPr>
          <p:cNvSpPr/>
          <p:nvPr userDrawn="1"/>
        </p:nvSpPr>
        <p:spPr>
          <a:xfrm>
            <a:off x="0" y="0"/>
            <a:ext cx="12192000" cy="112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95734AE1-63C6-F141-977D-510BE8D8EAD6}"/>
              </a:ext>
            </a:extLst>
          </p:cNvPr>
          <p:cNvSpPr>
            <a:spLocks noGrp="1"/>
          </p:cNvSpPr>
          <p:nvPr>
            <p:ph type="body" sz="quarter" idx="14" hasCustomPrompt="1"/>
          </p:nvPr>
        </p:nvSpPr>
        <p:spPr>
          <a:xfrm>
            <a:off x="268288" y="1872000"/>
            <a:ext cx="1879167" cy="694284"/>
          </a:xfrm>
        </p:spPr>
        <p:txBody>
          <a:bodyPr/>
          <a:lstStyle>
            <a:lvl1pPr>
              <a:lnSpc>
                <a:spcPts val="1800"/>
              </a:lnSpc>
              <a:spcBef>
                <a:spcPts val="0"/>
              </a:spcBef>
              <a:defRPr b="0" spc="-50" baseline="0">
                <a:latin typeface="+mn-lt"/>
              </a:defRPr>
            </a:lvl1pPr>
            <a:lvl2pPr>
              <a:lnSpc>
                <a:spcPts val="1800"/>
              </a:lnSpc>
              <a:defRPr spc="-50" baseline="0"/>
            </a:lvl2pPr>
            <a:lvl3pPr>
              <a:lnSpc>
                <a:spcPts val="1800"/>
              </a:lnSpc>
              <a:defRPr spc="-50" baseline="0"/>
            </a:lvl3pPr>
            <a:lvl4pPr>
              <a:lnSpc>
                <a:spcPts val="1800"/>
              </a:lnSpc>
              <a:defRPr spc="-50" baseline="0"/>
            </a:lvl4pPr>
            <a:lvl5pPr>
              <a:lnSpc>
                <a:spcPts val="1800"/>
              </a:lnSpc>
              <a:defRPr spc="-50" baseline="0"/>
            </a:lvl5pPr>
          </a:lstStyle>
          <a:p>
            <a:pPr lvl="0"/>
            <a:r>
              <a:rPr lang="en-US"/>
              <a:t>Add text</a:t>
            </a:r>
          </a:p>
          <a:p>
            <a:pPr lvl="1"/>
            <a:r>
              <a:rPr lang="en-US"/>
              <a:t>Second level</a:t>
            </a:r>
          </a:p>
        </p:txBody>
      </p:sp>
      <p:sp>
        <p:nvSpPr>
          <p:cNvPr id="14" name="Text Placeholder 8">
            <a:extLst>
              <a:ext uri="{FF2B5EF4-FFF2-40B4-BE49-F238E27FC236}">
                <a16:creationId xmlns:a16="http://schemas.microsoft.com/office/drawing/2014/main" id="{186AA97D-585F-7643-B71F-D1F5AF6CAA56}"/>
              </a:ext>
            </a:extLst>
          </p:cNvPr>
          <p:cNvSpPr>
            <a:spLocks noGrp="1"/>
          </p:cNvSpPr>
          <p:nvPr>
            <p:ph type="body" sz="quarter" idx="13" hasCustomPrompt="1"/>
          </p:nvPr>
        </p:nvSpPr>
        <p:spPr>
          <a:xfrm>
            <a:off x="268288" y="1196946"/>
            <a:ext cx="1879167" cy="436909"/>
          </a:xfrm>
        </p:spPr>
        <p:txBody>
          <a:bodyPr/>
          <a:lstStyle>
            <a:lvl1pPr marL="0" indent="0">
              <a:lnSpc>
                <a:spcPts val="2800"/>
              </a:lnSpc>
              <a:spcBef>
                <a:spcPts val="0"/>
              </a:spcBef>
              <a:spcAft>
                <a:spcPts val="1500"/>
              </a:spcAft>
              <a:buNone/>
              <a:defRPr sz="1500" b="1">
                <a:latin typeface="+mj-lt"/>
              </a:defRPr>
            </a:lvl1pPr>
            <a:lvl2pPr marL="0" indent="0">
              <a:lnSpc>
                <a:spcPts val="1800"/>
              </a:lnSpc>
              <a:buNone/>
              <a:defRPr b="0" spc="-50" baseline="0">
                <a:latin typeface="+mn-lt"/>
              </a:defRPr>
            </a:lvl2pPr>
            <a:lvl3pPr>
              <a:lnSpc>
                <a:spcPts val="1800"/>
              </a:lnSpc>
              <a:defRPr spc="-50" baseline="0"/>
            </a:lvl3pPr>
            <a:lvl4pPr>
              <a:lnSpc>
                <a:spcPts val="1800"/>
              </a:lnSpc>
              <a:defRPr/>
            </a:lvl4pPr>
            <a:lvl5pPr>
              <a:lnSpc>
                <a:spcPts val="1800"/>
              </a:lnSpc>
              <a:defRPr/>
            </a:lvl5pPr>
          </a:lstStyle>
          <a:p>
            <a:pPr lvl="0"/>
            <a:r>
              <a:rPr lang="en-US"/>
              <a:t>Add title</a:t>
            </a:r>
          </a:p>
        </p:txBody>
      </p:sp>
      <p:sp>
        <p:nvSpPr>
          <p:cNvPr id="25" name="Picture Placeholder 3">
            <a:extLst>
              <a:ext uri="{FF2B5EF4-FFF2-40B4-BE49-F238E27FC236}">
                <a16:creationId xmlns:a16="http://schemas.microsoft.com/office/drawing/2014/main" id="{DFC8D3DD-16A6-C141-90C0-7805E69945B3}"/>
              </a:ext>
            </a:extLst>
          </p:cNvPr>
          <p:cNvSpPr>
            <a:spLocks noGrp="1"/>
          </p:cNvSpPr>
          <p:nvPr>
            <p:ph type="pic" sz="quarter" idx="16"/>
          </p:nvPr>
        </p:nvSpPr>
        <p:spPr>
          <a:xfrm>
            <a:off x="7329054" y="2689555"/>
            <a:ext cx="2413065" cy="4168445"/>
          </a:xfrm>
        </p:spPr>
        <p:txBody>
          <a:bodyPr/>
          <a:lstStyle/>
          <a:p>
            <a:endParaRPr lang="en-GB"/>
          </a:p>
        </p:txBody>
      </p:sp>
      <p:sp>
        <p:nvSpPr>
          <p:cNvPr id="29" name="Picture Placeholder 3">
            <a:extLst>
              <a:ext uri="{FF2B5EF4-FFF2-40B4-BE49-F238E27FC236}">
                <a16:creationId xmlns:a16="http://schemas.microsoft.com/office/drawing/2014/main" id="{DEBF53EC-DC2C-744A-B0D1-F4C0BDD043C9}"/>
              </a:ext>
            </a:extLst>
          </p:cNvPr>
          <p:cNvSpPr>
            <a:spLocks noGrp="1"/>
          </p:cNvSpPr>
          <p:nvPr>
            <p:ph type="pic" sz="quarter" idx="15"/>
          </p:nvPr>
        </p:nvSpPr>
        <p:spPr>
          <a:xfrm>
            <a:off x="9753600" y="2689555"/>
            <a:ext cx="2438400" cy="4168445"/>
          </a:xfrm>
        </p:spPr>
        <p:txBody>
          <a:bodyPr/>
          <a:lstStyle/>
          <a:p>
            <a:endParaRPr lang="en-GB"/>
          </a:p>
        </p:txBody>
      </p:sp>
      <p:sp>
        <p:nvSpPr>
          <p:cNvPr id="30" name="Picture Placeholder 3">
            <a:extLst>
              <a:ext uri="{FF2B5EF4-FFF2-40B4-BE49-F238E27FC236}">
                <a16:creationId xmlns:a16="http://schemas.microsoft.com/office/drawing/2014/main" id="{33DC0823-C6C9-3F44-A14B-FD3047287BEA}"/>
              </a:ext>
            </a:extLst>
          </p:cNvPr>
          <p:cNvSpPr>
            <a:spLocks noGrp="1"/>
          </p:cNvSpPr>
          <p:nvPr>
            <p:ph type="pic" sz="quarter" idx="17"/>
          </p:nvPr>
        </p:nvSpPr>
        <p:spPr>
          <a:xfrm>
            <a:off x="4876800" y="2689555"/>
            <a:ext cx="2438399" cy="4168445"/>
          </a:xfrm>
        </p:spPr>
        <p:txBody>
          <a:bodyPr/>
          <a:lstStyle/>
          <a:p>
            <a:endParaRPr lang="en-GB"/>
          </a:p>
        </p:txBody>
      </p:sp>
      <p:sp>
        <p:nvSpPr>
          <p:cNvPr id="31" name="Picture Placeholder 3">
            <a:extLst>
              <a:ext uri="{FF2B5EF4-FFF2-40B4-BE49-F238E27FC236}">
                <a16:creationId xmlns:a16="http://schemas.microsoft.com/office/drawing/2014/main" id="{3FD2189D-45D2-F84B-89F7-8F95BBED39C0}"/>
              </a:ext>
            </a:extLst>
          </p:cNvPr>
          <p:cNvSpPr>
            <a:spLocks noGrp="1"/>
          </p:cNvSpPr>
          <p:nvPr>
            <p:ph type="pic" sz="quarter" idx="18"/>
          </p:nvPr>
        </p:nvSpPr>
        <p:spPr>
          <a:xfrm>
            <a:off x="2396836" y="2689555"/>
            <a:ext cx="2466109" cy="4168445"/>
          </a:xfrm>
        </p:spPr>
        <p:txBody>
          <a:bodyPr/>
          <a:lstStyle/>
          <a:p>
            <a:endParaRPr lang="en-GB"/>
          </a:p>
        </p:txBody>
      </p:sp>
      <p:sp>
        <p:nvSpPr>
          <p:cNvPr id="32" name="Picture Placeholder 3">
            <a:extLst>
              <a:ext uri="{FF2B5EF4-FFF2-40B4-BE49-F238E27FC236}">
                <a16:creationId xmlns:a16="http://schemas.microsoft.com/office/drawing/2014/main" id="{85828BB9-E8AF-074E-A257-D22957434EC1}"/>
              </a:ext>
            </a:extLst>
          </p:cNvPr>
          <p:cNvSpPr>
            <a:spLocks noGrp="1"/>
          </p:cNvSpPr>
          <p:nvPr>
            <p:ph type="pic" sz="quarter" idx="19"/>
          </p:nvPr>
        </p:nvSpPr>
        <p:spPr>
          <a:xfrm>
            <a:off x="1" y="2689555"/>
            <a:ext cx="2355273" cy="4168445"/>
          </a:xfrm>
        </p:spPr>
        <p:txBody>
          <a:bodyPr/>
          <a:lstStyle/>
          <a:p>
            <a:endParaRPr lang="en-GB"/>
          </a:p>
        </p:txBody>
      </p:sp>
      <p:sp>
        <p:nvSpPr>
          <p:cNvPr id="33" name="Text Placeholder 12">
            <a:extLst>
              <a:ext uri="{FF2B5EF4-FFF2-40B4-BE49-F238E27FC236}">
                <a16:creationId xmlns:a16="http://schemas.microsoft.com/office/drawing/2014/main" id="{1482BB84-E64C-2842-877F-AF2401728B50}"/>
              </a:ext>
            </a:extLst>
          </p:cNvPr>
          <p:cNvSpPr>
            <a:spLocks noGrp="1"/>
          </p:cNvSpPr>
          <p:nvPr>
            <p:ph type="body" sz="quarter" idx="20" hasCustomPrompt="1"/>
          </p:nvPr>
        </p:nvSpPr>
        <p:spPr>
          <a:xfrm>
            <a:off x="2637415" y="1872000"/>
            <a:ext cx="1879167" cy="694284"/>
          </a:xfrm>
        </p:spPr>
        <p:txBody>
          <a:bodyPr/>
          <a:lstStyle>
            <a:lvl1pPr>
              <a:lnSpc>
                <a:spcPts val="1800"/>
              </a:lnSpc>
              <a:spcBef>
                <a:spcPts val="0"/>
              </a:spcBef>
              <a:defRPr b="0" spc="-50" baseline="0">
                <a:latin typeface="+mn-lt"/>
              </a:defRPr>
            </a:lvl1pPr>
            <a:lvl2pPr>
              <a:lnSpc>
                <a:spcPts val="1800"/>
              </a:lnSpc>
              <a:defRPr spc="-50" baseline="0"/>
            </a:lvl2pPr>
            <a:lvl3pPr>
              <a:lnSpc>
                <a:spcPts val="1800"/>
              </a:lnSpc>
              <a:defRPr spc="-50" baseline="0"/>
            </a:lvl3pPr>
            <a:lvl4pPr>
              <a:lnSpc>
                <a:spcPts val="1800"/>
              </a:lnSpc>
              <a:defRPr spc="-50" baseline="0"/>
            </a:lvl4pPr>
            <a:lvl5pPr>
              <a:lnSpc>
                <a:spcPts val="1800"/>
              </a:lnSpc>
              <a:defRPr spc="-50" baseline="0"/>
            </a:lvl5pPr>
          </a:lstStyle>
          <a:p>
            <a:pPr lvl="0"/>
            <a:r>
              <a:rPr lang="en-US"/>
              <a:t>Add text</a:t>
            </a:r>
          </a:p>
          <a:p>
            <a:pPr lvl="1"/>
            <a:r>
              <a:rPr lang="en-US"/>
              <a:t>Second level</a:t>
            </a:r>
          </a:p>
        </p:txBody>
      </p:sp>
      <p:sp>
        <p:nvSpPr>
          <p:cNvPr id="34" name="Text Placeholder 8">
            <a:extLst>
              <a:ext uri="{FF2B5EF4-FFF2-40B4-BE49-F238E27FC236}">
                <a16:creationId xmlns:a16="http://schemas.microsoft.com/office/drawing/2014/main" id="{3C4C8498-6629-AE49-8D2B-87155D51513B}"/>
              </a:ext>
            </a:extLst>
          </p:cNvPr>
          <p:cNvSpPr>
            <a:spLocks noGrp="1"/>
          </p:cNvSpPr>
          <p:nvPr>
            <p:ph type="body" sz="quarter" idx="21" hasCustomPrompt="1"/>
          </p:nvPr>
        </p:nvSpPr>
        <p:spPr>
          <a:xfrm>
            <a:off x="2637415" y="1196946"/>
            <a:ext cx="1879167" cy="436909"/>
          </a:xfrm>
        </p:spPr>
        <p:txBody>
          <a:bodyPr/>
          <a:lstStyle>
            <a:lvl1pPr marL="0" indent="0">
              <a:lnSpc>
                <a:spcPts val="2800"/>
              </a:lnSpc>
              <a:spcBef>
                <a:spcPts val="0"/>
              </a:spcBef>
              <a:spcAft>
                <a:spcPts val="1500"/>
              </a:spcAft>
              <a:buNone/>
              <a:defRPr sz="1500" b="1">
                <a:latin typeface="+mj-lt"/>
              </a:defRPr>
            </a:lvl1pPr>
            <a:lvl2pPr marL="0" indent="0">
              <a:lnSpc>
                <a:spcPts val="1800"/>
              </a:lnSpc>
              <a:buNone/>
              <a:defRPr b="0" spc="-50" baseline="0">
                <a:latin typeface="+mn-lt"/>
              </a:defRPr>
            </a:lvl2pPr>
            <a:lvl3pPr>
              <a:lnSpc>
                <a:spcPts val="1800"/>
              </a:lnSpc>
              <a:defRPr spc="-50" baseline="0"/>
            </a:lvl3pPr>
            <a:lvl4pPr>
              <a:lnSpc>
                <a:spcPts val="1800"/>
              </a:lnSpc>
              <a:defRPr/>
            </a:lvl4pPr>
            <a:lvl5pPr>
              <a:lnSpc>
                <a:spcPts val="1800"/>
              </a:lnSpc>
              <a:defRPr/>
            </a:lvl5pPr>
          </a:lstStyle>
          <a:p>
            <a:pPr lvl="0"/>
            <a:r>
              <a:rPr lang="en-US"/>
              <a:t>Add title</a:t>
            </a:r>
          </a:p>
        </p:txBody>
      </p:sp>
      <p:sp>
        <p:nvSpPr>
          <p:cNvPr id="35" name="Text Placeholder 12">
            <a:extLst>
              <a:ext uri="{FF2B5EF4-FFF2-40B4-BE49-F238E27FC236}">
                <a16:creationId xmlns:a16="http://schemas.microsoft.com/office/drawing/2014/main" id="{61161082-46FE-5541-9D21-E61B494C5A72}"/>
              </a:ext>
            </a:extLst>
          </p:cNvPr>
          <p:cNvSpPr>
            <a:spLocks noGrp="1"/>
          </p:cNvSpPr>
          <p:nvPr>
            <p:ph type="body" sz="quarter" idx="22" hasCustomPrompt="1"/>
          </p:nvPr>
        </p:nvSpPr>
        <p:spPr>
          <a:xfrm>
            <a:off x="5103524" y="1872000"/>
            <a:ext cx="1879167" cy="694284"/>
          </a:xfrm>
        </p:spPr>
        <p:txBody>
          <a:bodyPr/>
          <a:lstStyle>
            <a:lvl1pPr>
              <a:lnSpc>
                <a:spcPts val="1800"/>
              </a:lnSpc>
              <a:spcBef>
                <a:spcPts val="0"/>
              </a:spcBef>
              <a:defRPr b="0" spc="-50" baseline="0">
                <a:latin typeface="+mn-lt"/>
              </a:defRPr>
            </a:lvl1pPr>
            <a:lvl2pPr>
              <a:lnSpc>
                <a:spcPts val="1800"/>
              </a:lnSpc>
              <a:defRPr spc="-50" baseline="0"/>
            </a:lvl2pPr>
            <a:lvl3pPr>
              <a:lnSpc>
                <a:spcPts val="1800"/>
              </a:lnSpc>
              <a:defRPr spc="-50" baseline="0"/>
            </a:lvl3pPr>
            <a:lvl4pPr>
              <a:lnSpc>
                <a:spcPts val="1800"/>
              </a:lnSpc>
              <a:defRPr spc="-50" baseline="0"/>
            </a:lvl4pPr>
            <a:lvl5pPr>
              <a:lnSpc>
                <a:spcPts val="1800"/>
              </a:lnSpc>
              <a:defRPr spc="-50" baseline="0"/>
            </a:lvl5pPr>
          </a:lstStyle>
          <a:p>
            <a:pPr lvl="0"/>
            <a:r>
              <a:rPr lang="en-US"/>
              <a:t>Add text</a:t>
            </a:r>
          </a:p>
          <a:p>
            <a:pPr lvl="1"/>
            <a:r>
              <a:rPr lang="en-US"/>
              <a:t>Second level</a:t>
            </a:r>
          </a:p>
        </p:txBody>
      </p:sp>
      <p:sp>
        <p:nvSpPr>
          <p:cNvPr id="36" name="Text Placeholder 8">
            <a:extLst>
              <a:ext uri="{FF2B5EF4-FFF2-40B4-BE49-F238E27FC236}">
                <a16:creationId xmlns:a16="http://schemas.microsoft.com/office/drawing/2014/main" id="{964E26C1-7F2D-4D45-A401-F9070BF83AB7}"/>
              </a:ext>
            </a:extLst>
          </p:cNvPr>
          <p:cNvSpPr>
            <a:spLocks noGrp="1"/>
          </p:cNvSpPr>
          <p:nvPr>
            <p:ph type="body" sz="quarter" idx="23" hasCustomPrompt="1"/>
          </p:nvPr>
        </p:nvSpPr>
        <p:spPr>
          <a:xfrm>
            <a:off x="5103524" y="1196946"/>
            <a:ext cx="1879167" cy="436909"/>
          </a:xfrm>
        </p:spPr>
        <p:txBody>
          <a:bodyPr/>
          <a:lstStyle>
            <a:lvl1pPr marL="0" indent="0">
              <a:lnSpc>
                <a:spcPts val="2800"/>
              </a:lnSpc>
              <a:spcBef>
                <a:spcPts val="0"/>
              </a:spcBef>
              <a:spcAft>
                <a:spcPts val="1500"/>
              </a:spcAft>
              <a:buNone/>
              <a:defRPr sz="1500" b="1">
                <a:latin typeface="+mj-lt"/>
              </a:defRPr>
            </a:lvl1pPr>
            <a:lvl2pPr marL="0" indent="0">
              <a:lnSpc>
                <a:spcPts val="1800"/>
              </a:lnSpc>
              <a:buNone/>
              <a:defRPr b="0" spc="-50" baseline="0">
                <a:latin typeface="+mn-lt"/>
              </a:defRPr>
            </a:lvl2pPr>
            <a:lvl3pPr>
              <a:lnSpc>
                <a:spcPts val="1800"/>
              </a:lnSpc>
              <a:defRPr spc="-50" baseline="0"/>
            </a:lvl3pPr>
            <a:lvl4pPr>
              <a:lnSpc>
                <a:spcPts val="1800"/>
              </a:lnSpc>
              <a:defRPr/>
            </a:lvl4pPr>
            <a:lvl5pPr>
              <a:lnSpc>
                <a:spcPts val="1800"/>
              </a:lnSpc>
              <a:defRPr/>
            </a:lvl5pPr>
          </a:lstStyle>
          <a:p>
            <a:pPr lvl="0"/>
            <a:r>
              <a:rPr lang="en-US"/>
              <a:t>Add title</a:t>
            </a:r>
          </a:p>
        </p:txBody>
      </p:sp>
      <p:sp>
        <p:nvSpPr>
          <p:cNvPr id="37" name="Text Placeholder 12">
            <a:extLst>
              <a:ext uri="{FF2B5EF4-FFF2-40B4-BE49-F238E27FC236}">
                <a16:creationId xmlns:a16="http://schemas.microsoft.com/office/drawing/2014/main" id="{073DCE15-6458-954B-9DE8-36B5B5E5CB47}"/>
              </a:ext>
            </a:extLst>
          </p:cNvPr>
          <p:cNvSpPr>
            <a:spLocks noGrp="1"/>
          </p:cNvSpPr>
          <p:nvPr>
            <p:ph type="body" sz="quarter" idx="24" hasCustomPrompt="1"/>
          </p:nvPr>
        </p:nvSpPr>
        <p:spPr>
          <a:xfrm>
            <a:off x="7528070" y="1872000"/>
            <a:ext cx="1879167" cy="694284"/>
          </a:xfrm>
        </p:spPr>
        <p:txBody>
          <a:bodyPr/>
          <a:lstStyle>
            <a:lvl1pPr>
              <a:lnSpc>
                <a:spcPts val="1800"/>
              </a:lnSpc>
              <a:spcBef>
                <a:spcPts val="0"/>
              </a:spcBef>
              <a:defRPr b="0" spc="-50" baseline="0">
                <a:latin typeface="+mn-lt"/>
              </a:defRPr>
            </a:lvl1pPr>
            <a:lvl2pPr>
              <a:lnSpc>
                <a:spcPts val="1800"/>
              </a:lnSpc>
              <a:defRPr spc="-50" baseline="0"/>
            </a:lvl2pPr>
            <a:lvl3pPr>
              <a:lnSpc>
                <a:spcPts val="1800"/>
              </a:lnSpc>
              <a:defRPr spc="-50" baseline="0"/>
            </a:lvl3pPr>
            <a:lvl4pPr>
              <a:lnSpc>
                <a:spcPts val="1800"/>
              </a:lnSpc>
              <a:defRPr spc="-50" baseline="0"/>
            </a:lvl4pPr>
            <a:lvl5pPr>
              <a:lnSpc>
                <a:spcPts val="1800"/>
              </a:lnSpc>
              <a:defRPr spc="-50" baseline="0"/>
            </a:lvl5pPr>
          </a:lstStyle>
          <a:p>
            <a:pPr lvl="0"/>
            <a:r>
              <a:rPr lang="en-US"/>
              <a:t>Add text</a:t>
            </a:r>
          </a:p>
          <a:p>
            <a:pPr lvl="1"/>
            <a:r>
              <a:rPr lang="en-US"/>
              <a:t>Second level</a:t>
            </a:r>
          </a:p>
        </p:txBody>
      </p:sp>
      <p:sp>
        <p:nvSpPr>
          <p:cNvPr id="38" name="Text Placeholder 8">
            <a:extLst>
              <a:ext uri="{FF2B5EF4-FFF2-40B4-BE49-F238E27FC236}">
                <a16:creationId xmlns:a16="http://schemas.microsoft.com/office/drawing/2014/main" id="{C20C77C7-840C-454A-B198-132B3D729495}"/>
              </a:ext>
            </a:extLst>
          </p:cNvPr>
          <p:cNvSpPr>
            <a:spLocks noGrp="1"/>
          </p:cNvSpPr>
          <p:nvPr>
            <p:ph type="body" sz="quarter" idx="25" hasCustomPrompt="1"/>
          </p:nvPr>
        </p:nvSpPr>
        <p:spPr>
          <a:xfrm>
            <a:off x="7528070" y="1196946"/>
            <a:ext cx="1879167" cy="436909"/>
          </a:xfrm>
        </p:spPr>
        <p:txBody>
          <a:bodyPr/>
          <a:lstStyle>
            <a:lvl1pPr marL="0" indent="0">
              <a:lnSpc>
                <a:spcPts val="2800"/>
              </a:lnSpc>
              <a:spcBef>
                <a:spcPts val="0"/>
              </a:spcBef>
              <a:spcAft>
                <a:spcPts val="1500"/>
              </a:spcAft>
              <a:buNone/>
              <a:defRPr sz="1500" b="1">
                <a:latin typeface="+mj-lt"/>
              </a:defRPr>
            </a:lvl1pPr>
            <a:lvl2pPr marL="0" indent="0">
              <a:lnSpc>
                <a:spcPts val="1800"/>
              </a:lnSpc>
              <a:buNone/>
              <a:defRPr b="0" spc="-50" baseline="0">
                <a:latin typeface="+mn-lt"/>
              </a:defRPr>
            </a:lvl2pPr>
            <a:lvl3pPr>
              <a:lnSpc>
                <a:spcPts val="1800"/>
              </a:lnSpc>
              <a:defRPr spc="-50" baseline="0"/>
            </a:lvl3pPr>
            <a:lvl4pPr>
              <a:lnSpc>
                <a:spcPts val="1800"/>
              </a:lnSpc>
              <a:defRPr/>
            </a:lvl4pPr>
            <a:lvl5pPr>
              <a:lnSpc>
                <a:spcPts val="1800"/>
              </a:lnSpc>
              <a:defRPr/>
            </a:lvl5pPr>
          </a:lstStyle>
          <a:p>
            <a:pPr lvl="0"/>
            <a:r>
              <a:rPr lang="en-US"/>
              <a:t>Add title</a:t>
            </a:r>
          </a:p>
        </p:txBody>
      </p:sp>
      <p:sp>
        <p:nvSpPr>
          <p:cNvPr id="39" name="Text Placeholder 12">
            <a:extLst>
              <a:ext uri="{FF2B5EF4-FFF2-40B4-BE49-F238E27FC236}">
                <a16:creationId xmlns:a16="http://schemas.microsoft.com/office/drawing/2014/main" id="{234342CD-AC9D-F148-BE2F-2D1075BFAA83}"/>
              </a:ext>
            </a:extLst>
          </p:cNvPr>
          <p:cNvSpPr>
            <a:spLocks noGrp="1"/>
          </p:cNvSpPr>
          <p:nvPr>
            <p:ph type="body" sz="quarter" idx="26" hasCustomPrompt="1"/>
          </p:nvPr>
        </p:nvSpPr>
        <p:spPr>
          <a:xfrm>
            <a:off x="9966470" y="1872000"/>
            <a:ext cx="1879167" cy="694284"/>
          </a:xfrm>
        </p:spPr>
        <p:txBody>
          <a:bodyPr/>
          <a:lstStyle>
            <a:lvl1pPr>
              <a:lnSpc>
                <a:spcPts val="1800"/>
              </a:lnSpc>
              <a:spcBef>
                <a:spcPts val="0"/>
              </a:spcBef>
              <a:defRPr b="0" spc="-50" baseline="0">
                <a:latin typeface="+mn-lt"/>
              </a:defRPr>
            </a:lvl1pPr>
            <a:lvl2pPr>
              <a:lnSpc>
                <a:spcPts val="1800"/>
              </a:lnSpc>
              <a:defRPr spc="-50" baseline="0"/>
            </a:lvl2pPr>
            <a:lvl3pPr>
              <a:lnSpc>
                <a:spcPts val="1800"/>
              </a:lnSpc>
              <a:defRPr spc="-50" baseline="0"/>
            </a:lvl3pPr>
            <a:lvl4pPr>
              <a:lnSpc>
                <a:spcPts val="1800"/>
              </a:lnSpc>
              <a:defRPr spc="-50" baseline="0"/>
            </a:lvl4pPr>
            <a:lvl5pPr>
              <a:lnSpc>
                <a:spcPts val="1800"/>
              </a:lnSpc>
              <a:defRPr spc="-50" baseline="0"/>
            </a:lvl5pPr>
          </a:lstStyle>
          <a:p>
            <a:pPr lvl="0"/>
            <a:r>
              <a:rPr lang="en-US"/>
              <a:t>Add text</a:t>
            </a:r>
          </a:p>
          <a:p>
            <a:pPr lvl="1"/>
            <a:r>
              <a:rPr lang="en-US"/>
              <a:t>Second level</a:t>
            </a:r>
          </a:p>
        </p:txBody>
      </p:sp>
      <p:sp>
        <p:nvSpPr>
          <p:cNvPr id="40" name="Text Placeholder 8">
            <a:extLst>
              <a:ext uri="{FF2B5EF4-FFF2-40B4-BE49-F238E27FC236}">
                <a16:creationId xmlns:a16="http://schemas.microsoft.com/office/drawing/2014/main" id="{AB3B2D1B-2F36-804F-A029-21E28C8F91C1}"/>
              </a:ext>
            </a:extLst>
          </p:cNvPr>
          <p:cNvSpPr>
            <a:spLocks noGrp="1"/>
          </p:cNvSpPr>
          <p:nvPr>
            <p:ph type="body" sz="quarter" idx="27" hasCustomPrompt="1"/>
          </p:nvPr>
        </p:nvSpPr>
        <p:spPr>
          <a:xfrm>
            <a:off x="9966470" y="1196946"/>
            <a:ext cx="1879167" cy="436909"/>
          </a:xfrm>
        </p:spPr>
        <p:txBody>
          <a:bodyPr/>
          <a:lstStyle>
            <a:lvl1pPr marL="0" indent="0">
              <a:lnSpc>
                <a:spcPts val="2800"/>
              </a:lnSpc>
              <a:spcBef>
                <a:spcPts val="0"/>
              </a:spcBef>
              <a:spcAft>
                <a:spcPts val="1500"/>
              </a:spcAft>
              <a:buNone/>
              <a:defRPr sz="1500" b="1">
                <a:latin typeface="+mj-lt"/>
              </a:defRPr>
            </a:lvl1pPr>
            <a:lvl2pPr marL="0" indent="0">
              <a:lnSpc>
                <a:spcPts val="1800"/>
              </a:lnSpc>
              <a:buNone/>
              <a:defRPr b="0" spc="-50" baseline="0">
                <a:latin typeface="+mn-lt"/>
              </a:defRPr>
            </a:lvl2pPr>
            <a:lvl3pPr>
              <a:lnSpc>
                <a:spcPts val="1800"/>
              </a:lnSpc>
              <a:defRPr spc="-50" baseline="0"/>
            </a:lvl3pPr>
            <a:lvl4pPr>
              <a:lnSpc>
                <a:spcPts val="1800"/>
              </a:lnSpc>
              <a:defRPr/>
            </a:lvl4pPr>
            <a:lvl5pPr>
              <a:lnSpc>
                <a:spcPts val="1800"/>
              </a:lnSpc>
              <a:defRPr/>
            </a:lvl5pPr>
          </a:lstStyle>
          <a:p>
            <a:pPr lvl="0"/>
            <a:r>
              <a:rPr lang="en-US"/>
              <a:t>Add title</a:t>
            </a:r>
          </a:p>
        </p:txBody>
      </p:sp>
    </p:spTree>
    <p:extLst>
      <p:ext uri="{BB962C8B-B14F-4D97-AF65-F5344CB8AC3E}">
        <p14:creationId xmlns:p14="http://schemas.microsoft.com/office/powerpoint/2010/main" val="35411445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15" name="object 3">
            <a:extLst>
              <a:ext uri="{FF2B5EF4-FFF2-40B4-BE49-F238E27FC236}">
                <a16:creationId xmlns:a16="http://schemas.microsoft.com/office/drawing/2014/main" id="{360B033D-BDC6-634F-9F30-674979DB7B80}"/>
              </a:ext>
            </a:extLst>
          </p:cNvPr>
          <p:cNvSpPr/>
          <p:nvPr userDrawn="1"/>
        </p:nvSpPr>
        <p:spPr>
          <a:xfrm>
            <a:off x="0" y="3429000"/>
            <a:ext cx="4064635" cy="3429000"/>
          </a:xfrm>
          <a:custGeom>
            <a:avLst/>
            <a:gdLst/>
            <a:ahLst/>
            <a:cxnLst/>
            <a:rect l="l" t="t" r="r" b="b"/>
            <a:pathLst>
              <a:path w="4064634" h="3429000">
                <a:moveTo>
                  <a:pt x="0" y="3429000"/>
                </a:moveTo>
                <a:lnTo>
                  <a:pt x="4064038" y="3429000"/>
                </a:lnTo>
                <a:lnTo>
                  <a:pt x="4064038" y="0"/>
                </a:lnTo>
                <a:lnTo>
                  <a:pt x="0" y="0"/>
                </a:lnTo>
                <a:lnTo>
                  <a:pt x="0" y="3429000"/>
                </a:lnTo>
                <a:close/>
              </a:path>
            </a:pathLst>
          </a:custGeom>
          <a:solidFill>
            <a:schemeClr val="bg2"/>
          </a:solidFill>
        </p:spPr>
        <p:txBody>
          <a:bodyPr wrap="square" lIns="0" tIns="0" rIns="0" bIns="0" rtlCol="0"/>
          <a:lstStyle/>
          <a:p>
            <a:endParaRPr/>
          </a:p>
        </p:txBody>
      </p:sp>
      <p:sp>
        <p:nvSpPr>
          <p:cNvPr id="19" name="object 4">
            <a:extLst>
              <a:ext uri="{FF2B5EF4-FFF2-40B4-BE49-F238E27FC236}">
                <a16:creationId xmlns:a16="http://schemas.microsoft.com/office/drawing/2014/main" id="{4708E66E-D759-3D4C-A433-6943658B632E}"/>
              </a:ext>
            </a:extLst>
          </p:cNvPr>
          <p:cNvSpPr/>
          <p:nvPr userDrawn="1"/>
        </p:nvSpPr>
        <p:spPr>
          <a:xfrm>
            <a:off x="4064037" y="3429000"/>
            <a:ext cx="4064635" cy="3429000"/>
          </a:xfrm>
          <a:custGeom>
            <a:avLst/>
            <a:gdLst/>
            <a:ahLst/>
            <a:cxnLst/>
            <a:rect l="l" t="t" r="r" b="b"/>
            <a:pathLst>
              <a:path w="4064634" h="3429000">
                <a:moveTo>
                  <a:pt x="4064038" y="0"/>
                </a:moveTo>
                <a:lnTo>
                  <a:pt x="0" y="0"/>
                </a:lnTo>
                <a:lnTo>
                  <a:pt x="0" y="3429000"/>
                </a:lnTo>
                <a:lnTo>
                  <a:pt x="4064038" y="3429000"/>
                </a:lnTo>
                <a:lnTo>
                  <a:pt x="4064038" y="0"/>
                </a:lnTo>
                <a:close/>
              </a:path>
            </a:pathLst>
          </a:custGeom>
          <a:solidFill>
            <a:schemeClr val="tx2"/>
          </a:solidFill>
        </p:spPr>
        <p:txBody>
          <a:bodyPr wrap="square" lIns="0" tIns="0" rIns="0" bIns="0" rtlCol="0"/>
          <a:lstStyle/>
          <a:p>
            <a:endParaRPr/>
          </a:p>
        </p:txBody>
      </p:sp>
      <p:sp>
        <p:nvSpPr>
          <p:cNvPr id="13" name="Text Placeholder 12">
            <a:extLst>
              <a:ext uri="{FF2B5EF4-FFF2-40B4-BE49-F238E27FC236}">
                <a16:creationId xmlns:a16="http://schemas.microsoft.com/office/drawing/2014/main" id="{95734AE1-63C6-F141-977D-510BE8D8EAD6}"/>
              </a:ext>
            </a:extLst>
          </p:cNvPr>
          <p:cNvSpPr>
            <a:spLocks noGrp="1"/>
          </p:cNvSpPr>
          <p:nvPr>
            <p:ph type="body" sz="quarter" idx="14"/>
          </p:nvPr>
        </p:nvSpPr>
        <p:spPr>
          <a:xfrm>
            <a:off x="4319588" y="270000"/>
            <a:ext cx="3456000" cy="1807939"/>
          </a:xfrm>
        </p:spPr>
        <p:txBody>
          <a:bodyPr/>
          <a:lstStyle>
            <a:lvl1pPr>
              <a:lnSpc>
                <a:spcPts val="1800"/>
              </a:lnSpc>
              <a:spcBef>
                <a:spcPts val="0"/>
              </a:spcBef>
              <a:defRPr spc="-50" baseline="0"/>
            </a:lvl1pPr>
            <a:lvl2pPr>
              <a:lnSpc>
                <a:spcPts val="1800"/>
              </a:lnSpc>
              <a:defRPr spc="-50" baseline="0"/>
            </a:lvl2pPr>
            <a:lvl3pPr>
              <a:lnSpc>
                <a:spcPts val="1800"/>
              </a:lnSpc>
              <a:defRPr spc="-50" baseline="0"/>
            </a:lvl3pPr>
            <a:lvl4pPr>
              <a:lnSpc>
                <a:spcPts val="1800"/>
              </a:lnSpc>
              <a:defRPr spc="-50" baseline="0"/>
            </a:lvl4pPr>
            <a:lvl5pPr>
              <a:lnSpc>
                <a:spcPts val="1800"/>
              </a:lnSpc>
              <a:defRPr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object 3">
            <a:extLst>
              <a:ext uri="{FF2B5EF4-FFF2-40B4-BE49-F238E27FC236}">
                <a16:creationId xmlns:a16="http://schemas.microsoft.com/office/drawing/2014/main" id="{1A546B42-4F47-F24E-B645-ACAE5F067B3E}"/>
              </a:ext>
            </a:extLst>
          </p:cNvPr>
          <p:cNvSpPr/>
          <p:nvPr userDrawn="1"/>
        </p:nvSpPr>
        <p:spPr>
          <a:xfrm>
            <a:off x="8127365" y="0"/>
            <a:ext cx="4064635" cy="3429000"/>
          </a:xfrm>
          <a:custGeom>
            <a:avLst/>
            <a:gdLst/>
            <a:ahLst/>
            <a:cxnLst/>
            <a:rect l="l" t="t" r="r" b="b"/>
            <a:pathLst>
              <a:path w="4064634" h="3429000">
                <a:moveTo>
                  <a:pt x="0" y="3429000"/>
                </a:moveTo>
                <a:lnTo>
                  <a:pt x="4064038" y="3429000"/>
                </a:lnTo>
                <a:lnTo>
                  <a:pt x="4064038" y="0"/>
                </a:lnTo>
                <a:lnTo>
                  <a:pt x="0" y="0"/>
                </a:lnTo>
                <a:lnTo>
                  <a:pt x="0" y="3429000"/>
                </a:lnTo>
                <a:close/>
              </a:path>
            </a:pathLst>
          </a:custGeom>
          <a:solidFill>
            <a:schemeClr val="tx1"/>
          </a:solidFill>
        </p:spPr>
        <p:txBody>
          <a:bodyPr wrap="square" lIns="0" tIns="0" rIns="0" bIns="0" rtlCol="0"/>
          <a:lstStyle/>
          <a:p>
            <a:endParaRPr/>
          </a:p>
        </p:txBody>
      </p:sp>
      <p:sp>
        <p:nvSpPr>
          <p:cNvPr id="21" name="object 4">
            <a:extLst>
              <a:ext uri="{FF2B5EF4-FFF2-40B4-BE49-F238E27FC236}">
                <a16:creationId xmlns:a16="http://schemas.microsoft.com/office/drawing/2014/main" id="{4A116993-0D01-314D-AA17-B357BC651630}"/>
              </a:ext>
            </a:extLst>
          </p:cNvPr>
          <p:cNvSpPr/>
          <p:nvPr userDrawn="1"/>
        </p:nvSpPr>
        <p:spPr>
          <a:xfrm>
            <a:off x="8127365" y="3429000"/>
            <a:ext cx="4064635" cy="3429000"/>
          </a:xfrm>
          <a:custGeom>
            <a:avLst/>
            <a:gdLst/>
            <a:ahLst/>
            <a:cxnLst/>
            <a:rect l="l" t="t" r="r" b="b"/>
            <a:pathLst>
              <a:path w="4064634" h="3429000">
                <a:moveTo>
                  <a:pt x="4064038" y="0"/>
                </a:moveTo>
                <a:lnTo>
                  <a:pt x="0" y="0"/>
                </a:lnTo>
                <a:lnTo>
                  <a:pt x="0" y="3429000"/>
                </a:lnTo>
                <a:lnTo>
                  <a:pt x="4064038" y="3429000"/>
                </a:lnTo>
                <a:lnTo>
                  <a:pt x="4064038" y="0"/>
                </a:lnTo>
                <a:close/>
              </a:path>
            </a:pathLst>
          </a:custGeom>
          <a:solidFill>
            <a:schemeClr val="accent1"/>
          </a:solidFill>
        </p:spPr>
        <p:txBody>
          <a:bodyPr wrap="square" lIns="0" tIns="0" rIns="0" bIns="0" rtlCol="0"/>
          <a:lstStyle/>
          <a:p>
            <a:endParaRPr/>
          </a:p>
        </p:txBody>
      </p:sp>
      <p:sp>
        <p:nvSpPr>
          <p:cNvPr id="23" name="Text Placeholder 12">
            <a:extLst>
              <a:ext uri="{FF2B5EF4-FFF2-40B4-BE49-F238E27FC236}">
                <a16:creationId xmlns:a16="http://schemas.microsoft.com/office/drawing/2014/main" id="{831A1A5D-D1DB-934B-B659-3A75F1868C12}"/>
              </a:ext>
            </a:extLst>
          </p:cNvPr>
          <p:cNvSpPr>
            <a:spLocks noGrp="1"/>
          </p:cNvSpPr>
          <p:nvPr>
            <p:ph type="body" sz="quarter" idx="15"/>
          </p:nvPr>
        </p:nvSpPr>
        <p:spPr>
          <a:xfrm>
            <a:off x="8480449" y="270000"/>
            <a:ext cx="3456000" cy="1807939"/>
          </a:xfrm>
        </p:spPr>
        <p:txBody>
          <a:bodyPr/>
          <a:lstStyle>
            <a:lvl1pPr>
              <a:lnSpc>
                <a:spcPts val="1800"/>
              </a:lnSpc>
              <a:spcBef>
                <a:spcPts val="0"/>
              </a:spcBef>
              <a:defRPr spc="-50" baseline="0">
                <a:solidFill>
                  <a:schemeClr val="bg2"/>
                </a:solidFill>
              </a:defRPr>
            </a:lvl1pPr>
            <a:lvl2pPr>
              <a:lnSpc>
                <a:spcPts val="1800"/>
              </a:lnSpc>
              <a:defRPr spc="-50" baseline="0">
                <a:solidFill>
                  <a:schemeClr val="bg2"/>
                </a:solidFill>
              </a:defRPr>
            </a:lvl2pPr>
            <a:lvl3pPr>
              <a:lnSpc>
                <a:spcPts val="1800"/>
              </a:lnSpc>
              <a:defRPr spc="-50" baseline="0">
                <a:solidFill>
                  <a:schemeClr val="bg2"/>
                </a:solidFill>
              </a:defRPr>
            </a:lvl3pPr>
            <a:lvl4pPr>
              <a:lnSpc>
                <a:spcPts val="1800"/>
              </a:lnSpc>
              <a:defRPr spc="-50" baseline="0">
                <a:solidFill>
                  <a:schemeClr val="bg2"/>
                </a:solidFill>
              </a:defRPr>
            </a:lvl4pPr>
            <a:lvl5pPr>
              <a:lnSpc>
                <a:spcPts val="1800"/>
              </a:lnSpc>
              <a:defRPr spc="-50" baseline="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ext Placeholder 12">
            <a:extLst>
              <a:ext uri="{FF2B5EF4-FFF2-40B4-BE49-F238E27FC236}">
                <a16:creationId xmlns:a16="http://schemas.microsoft.com/office/drawing/2014/main" id="{A9339B06-1D5B-5144-83F4-9D2095815FD1}"/>
              </a:ext>
            </a:extLst>
          </p:cNvPr>
          <p:cNvSpPr>
            <a:spLocks noGrp="1"/>
          </p:cNvSpPr>
          <p:nvPr>
            <p:ph type="body" sz="quarter" idx="16"/>
          </p:nvPr>
        </p:nvSpPr>
        <p:spPr>
          <a:xfrm>
            <a:off x="4319588" y="3650509"/>
            <a:ext cx="3456000" cy="1807939"/>
          </a:xfrm>
        </p:spPr>
        <p:txBody>
          <a:bodyPr/>
          <a:lstStyle>
            <a:lvl1pPr>
              <a:lnSpc>
                <a:spcPts val="1800"/>
              </a:lnSpc>
              <a:spcBef>
                <a:spcPts val="0"/>
              </a:spcBef>
              <a:defRPr spc="-50" baseline="0">
                <a:solidFill>
                  <a:schemeClr val="bg1"/>
                </a:solidFill>
              </a:defRPr>
            </a:lvl1pPr>
            <a:lvl2pPr>
              <a:lnSpc>
                <a:spcPts val="1800"/>
              </a:lnSpc>
              <a:defRPr spc="-50" baseline="0">
                <a:solidFill>
                  <a:schemeClr val="bg1"/>
                </a:solidFill>
              </a:defRPr>
            </a:lvl2pPr>
            <a:lvl3pPr>
              <a:lnSpc>
                <a:spcPts val="1800"/>
              </a:lnSpc>
              <a:defRPr spc="-50" baseline="0">
                <a:solidFill>
                  <a:schemeClr val="bg1"/>
                </a:solidFill>
              </a:defRPr>
            </a:lvl3pPr>
            <a:lvl4pPr>
              <a:lnSpc>
                <a:spcPts val="1800"/>
              </a:lnSpc>
              <a:defRPr spc="-50" baseline="0">
                <a:solidFill>
                  <a:schemeClr val="bg1"/>
                </a:solidFill>
              </a:defRPr>
            </a:lvl4pPr>
            <a:lvl5pPr>
              <a:lnSpc>
                <a:spcPts val="1800"/>
              </a:lnSpc>
              <a:defRPr spc="-5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Text Placeholder 12">
            <a:extLst>
              <a:ext uri="{FF2B5EF4-FFF2-40B4-BE49-F238E27FC236}">
                <a16:creationId xmlns:a16="http://schemas.microsoft.com/office/drawing/2014/main" id="{FB10F679-527E-8547-9B4B-EC3BC3071A94}"/>
              </a:ext>
            </a:extLst>
          </p:cNvPr>
          <p:cNvSpPr>
            <a:spLocks noGrp="1"/>
          </p:cNvSpPr>
          <p:nvPr>
            <p:ph type="body" sz="quarter" idx="17"/>
          </p:nvPr>
        </p:nvSpPr>
        <p:spPr>
          <a:xfrm>
            <a:off x="8480449" y="3650509"/>
            <a:ext cx="3456000" cy="1807939"/>
          </a:xfrm>
        </p:spPr>
        <p:txBody>
          <a:bodyPr/>
          <a:lstStyle>
            <a:lvl1pPr>
              <a:lnSpc>
                <a:spcPts val="1800"/>
              </a:lnSpc>
              <a:spcBef>
                <a:spcPts val="0"/>
              </a:spcBef>
              <a:defRPr spc="-50" baseline="0">
                <a:solidFill>
                  <a:schemeClr val="tx1"/>
                </a:solidFill>
              </a:defRPr>
            </a:lvl1pPr>
            <a:lvl2pPr>
              <a:lnSpc>
                <a:spcPts val="1800"/>
              </a:lnSpc>
              <a:defRPr spc="-50" baseline="0">
                <a:solidFill>
                  <a:schemeClr val="tx1"/>
                </a:solidFill>
              </a:defRPr>
            </a:lvl2pPr>
            <a:lvl3pPr>
              <a:lnSpc>
                <a:spcPts val="1800"/>
              </a:lnSpc>
              <a:defRPr spc="-50" baseline="0">
                <a:solidFill>
                  <a:schemeClr val="tx1"/>
                </a:solidFill>
              </a:defRPr>
            </a:lvl3pPr>
            <a:lvl4pPr>
              <a:lnSpc>
                <a:spcPts val="1800"/>
              </a:lnSpc>
              <a:defRPr spc="-50" baseline="0">
                <a:solidFill>
                  <a:schemeClr val="tx1"/>
                </a:solidFill>
              </a:defRPr>
            </a:lvl4pPr>
            <a:lvl5pPr>
              <a:lnSpc>
                <a:spcPts val="1800"/>
              </a:lnSpc>
              <a:defRPr spc="-5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12">
            <a:extLst>
              <a:ext uri="{FF2B5EF4-FFF2-40B4-BE49-F238E27FC236}">
                <a16:creationId xmlns:a16="http://schemas.microsoft.com/office/drawing/2014/main" id="{21A673B0-C18D-8241-8A87-3E3EAAC06361}"/>
              </a:ext>
            </a:extLst>
          </p:cNvPr>
          <p:cNvSpPr>
            <a:spLocks noGrp="1"/>
          </p:cNvSpPr>
          <p:nvPr>
            <p:ph type="body" sz="quarter" idx="20" hasCustomPrompt="1"/>
          </p:nvPr>
        </p:nvSpPr>
        <p:spPr>
          <a:xfrm>
            <a:off x="232497" y="6444000"/>
            <a:ext cx="3455987" cy="144000"/>
          </a:xfrm>
        </p:spPr>
        <p:txBody>
          <a:bodyPr anchor="b" anchorCtr="0"/>
          <a:lstStyle>
            <a:lvl1pPr>
              <a:defRPr sz="750" b="0">
                <a:latin typeface="+mn-lt"/>
              </a:defRPr>
            </a:lvl1pPr>
          </a:lstStyle>
          <a:p>
            <a:pPr lvl="0"/>
            <a:r>
              <a:rPr lang="en-GB"/>
              <a:t>Source goes here</a:t>
            </a:r>
          </a:p>
        </p:txBody>
      </p:sp>
      <p:sp>
        <p:nvSpPr>
          <p:cNvPr id="14" name="object 3">
            <a:extLst>
              <a:ext uri="{FF2B5EF4-FFF2-40B4-BE49-F238E27FC236}">
                <a16:creationId xmlns:a16="http://schemas.microsoft.com/office/drawing/2014/main" id="{400C143E-5DE5-5645-B829-DED9DE38C646}"/>
              </a:ext>
            </a:extLst>
          </p:cNvPr>
          <p:cNvSpPr/>
          <p:nvPr userDrawn="1"/>
        </p:nvSpPr>
        <p:spPr>
          <a:xfrm>
            <a:off x="0" y="0"/>
            <a:ext cx="4064635" cy="3429000"/>
          </a:xfrm>
          <a:custGeom>
            <a:avLst/>
            <a:gdLst/>
            <a:ahLst/>
            <a:cxnLst/>
            <a:rect l="l" t="t" r="r" b="b"/>
            <a:pathLst>
              <a:path w="4064634" h="3429000">
                <a:moveTo>
                  <a:pt x="0" y="3429000"/>
                </a:moveTo>
                <a:lnTo>
                  <a:pt x="4064038" y="3429000"/>
                </a:lnTo>
                <a:lnTo>
                  <a:pt x="4064038" y="0"/>
                </a:lnTo>
                <a:lnTo>
                  <a:pt x="0" y="0"/>
                </a:lnTo>
                <a:lnTo>
                  <a:pt x="0" y="3429000"/>
                </a:lnTo>
                <a:close/>
              </a:path>
            </a:pathLst>
          </a:custGeom>
          <a:solidFill>
            <a:schemeClr val="accent3"/>
          </a:solidFill>
        </p:spPr>
        <p:txBody>
          <a:bodyPr wrap="square" lIns="0" tIns="0" rIns="0" bIns="0" rtlCol="0"/>
          <a:lstStyle/>
          <a:p>
            <a:endParaRPr/>
          </a:p>
        </p:txBody>
      </p:sp>
      <p:sp>
        <p:nvSpPr>
          <p:cNvPr id="16" name="Text Placeholder 12">
            <a:extLst>
              <a:ext uri="{FF2B5EF4-FFF2-40B4-BE49-F238E27FC236}">
                <a16:creationId xmlns:a16="http://schemas.microsoft.com/office/drawing/2014/main" id="{75472509-796D-174E-896B-CAEFD16450DB}"/>
              </a:ext>
            </a:extLst>
          </p:cNvPr>
          <p:cNvSpPr>
            <a:spLocks noGrp="1"/>
          </p:cNvSpPr>
          <p:nvPr>
            <p:ph type="body" sz="quarter" idx="21"/>
          </p:nvPr>
        </p:nvSpPr>
        <p:spPr>
          <a:xfrm>
            <a:off x="232497" y="270000"/>
            <a:ext cx="3456000" cy="1807939"/>
          </a:xfrm>
        </p:spPr>
        <p:txBody>
          <a:bodyPr/>
          <a:lstStyle>
            <a:lvl1pPr>
              <a:lnSpc>
                <a:spcPts val="1800"/>
              </a:lnSpc>
              <a:spcBef>
                <a:spcPts val="0"/>
              </a:spcBef>
              <a:defRPr spc="-50" baseline="0">
                <a:solidFill>
                  <a:schemeClr val="tx1"/>
                </a:solidFill>
              </a:defRPr>
            </a:lvl1pPr>
            <a:lvl2pPr>
              <a:lnSpc>
                <a:spcPts val="1800"/>
              </a:lnSpc>
              <a:defRPr spc="-50" baseline="0">
                <a:solidFill>
                  <a:schemeClr val="tx1"/>
                </a:solidFill>
              </a:defRPr>
            </a:lvl2pPr>
            <a:lvl3pPr>
              <a:lnSpc>
                <a:spcPts val="1800"/>
              </a:lnSpc>
              <a:defRPr spc="-50" baseline="0">
                <a:solidFill>
                  <a:schemeClr val="tx1"/>
                </a:solidFill>
              </a:defRPr>
            </a:lvl3pPr>
            <a:lvl4pPr>
              <a:lnSpc>
                <a:spcPts val="1800"/>
              </a:lnSpc>
              <a:defRPr spc="-50" baseline="0">
                <a:solidFill>
                  <a:schemeClr val="tx1"/>
                </a:solidFill>
              </a:defRPr>
            </a:lvl4pPr>
            <a:lvl5pPr>
              <a:lnSpc>
                <a:spcPts val="1800"/>
              </a:lnSpc>
              <a:defRPr spc="-5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12">
            <a:extLst>
              <a:ext uri="{FF2B5EF4-FFF2-40B4-BE49-F238E27FC236}">
                <a16:creationId xmlns:a16="http://schemas.microsoft.com/office/drawing/2014/main" id="{FFA0C626-39C6-C340-8686-6200406FBB76}"/>
              </a:ext>
            </a:extLst>
          </p:cNvPr>
          <p:cNvSpPr>
            <a:spLocks noGrp="1"/>
          </p:cNvSpPr>
          <p:nvPr>
            <p:ph type="body" sz="quarter" idx="22"/>
          </p:nvPr>
        </p:nvSpPr>
        <p:spPr>
          <a:xfrm>
            <a:off x="232497" y="3650509"/>
            <a:ext cx="3456000" cy="1807939"/>
          </a:xfrm>
        </p:spPr>
        <p:txBody>
          <a:bodyPr/>
          <a:lstStyle>
            <a:lvl1pPr>
              <a:lnSpc>
                <a:spcPts val="1800"/>
              </a:lnSpc>
              <a:spcBef>
                <a:spcPts val="0"/>
              </a:spcBef>
              <a:defRPr spc="-50" baseline="0">
                <a:solidFill>
                  <a:schemeClr val="tx1"/>
                </a:solidFill>
              </a:defRPr>
            </a:lvl1pPr>
            <a:lvl2pPr>
              <a:lnSpc>
                <a:spcPts val="1800"/>
              </a:lnSpc>
              <a:defRPr spc="-50" baseline="0">
                <a:solidFill>
                  <a:schemeClr val="tx1"/>
                </a:solidFill>
              </a:defRPr>
            </a:lvl2pPr>
            <a:lvl3pPr>
              <a:lnSpc>
                <a:spcPts val="1800"/>
              </a:lnSpc>
              <a:defRPr spc="-50" baseline="0">
                <a:solidFill>
                  <a:schemeClr val="tx1"/>
                </a:solidFill>
              </a:defRPr>
            </a:lvl3pPr>
            <a:lvl4pPr>
              <a:lnSpc>
                <a:spcPts val="1800"/>
              </a:lnSpc>
              <a:defRPr spc="-50" baseline="0">
                <a:solidFill>
                  <a:schemeClr val="tx1"/>
                </a:solidFill>
              </a:defRPr>
            </a:lvl4pPr>
            <a:lvl5pPr>
              <a:lnSpc>
                <a:spcPts val="1800"/>
              </a:lnSpc>
              <a:defRPr spc="-5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Slide Number Placeholder 5">
            <a:extLst>
              <a:ext uri="{FF2B5EF4-FFF2-40B4-BE49-F238E27FC236}">
                <a16:creationId xmlns:a16="http://schemas.microsoft.com/office/drawing/2014/main" id="{F5360D14-DBD9-CA46-9383-18E1F227DFBD}"/>
              </a:ext>
            </a:extLst>
          </p:cNvPr>
          <p:cNvSpPr>
            <a:spLocks noGrp="1"/>
          </p:cNvSpPr>
          <p:nvPr>
            <p:ph type="sldNum" sz="quarter" idx="12"/>
          </p:nvPr>
        </p:nvSpPr>
        <p:spPr>
          <a:xfrm>
            <a:off x="11563200" y="6436585"/>
            <a:ext cx="360000" cy="162000"/>
          </a:xfrm>
          <a:prstGeom prst="rect">
            <a:avLst/>
          </a:prstGeom>
        </p:spPr>
        <p:txBody>
          <a:bodyPr/>
          <a:lstStyle>
            <a:lvl1pPr>
              <a:defRPr>
                <a:solidFill>
                  <a:schemeClr val="tx1"/>
                </a:solidFill>
                <a:latin typeface="+mn-lt"/>
              </a:defRPr>
            </a:lvl1pPr>
          </a:lstStyle>
          <a:p>
            <a:fld id="{D47D8285-CF54-4CAF-8260-F118D761B4A7}" type="slidenum">
              <a:rPr lang="en-GB" smtClean="0"/>
              <a:pPr/>
              <a:t>‹#›</a:t>
            </a:fld>
            <a:endParaRPr lang="en-GB"/>
          </a:p>
        </p:txBody>
      </p:sp>
    </p:spTree>
    <p:extLst>
      <p:ext uri="{BB962C8B-B14F-4D97-AF65-F5344CB8AC3E}">
        <p14:creationId xmlns:p14="http://schemas.microsoft.com/office/powerpoint/2010/main" val="6493050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7534AD4-F2F6-2547-AFB8-80FFA3166E85}"/>
              </a:ext>
            </a:extLst>
          </p:cNvPr>
          <p:cNvSpPr/>
          <p:nvPr userDrawn="1"/>
        </p:nvSpPr>
        <p:spPr>
          <a:xfrm>
            <a:off x="8161200" y="0"/>
            <a:ext cx="4068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BD74556-9FF0-EA4E-A2C5-2376A465C671}"/>
              </a:ext>
            </a:extLst>
          </p:cNvPr>
          <p:cNvSpPr/>
          <p:nvPr userDrawn="1"/>
        </p:nvSpPr>
        <p:spPr>
          <a:xfrm>
            <a:off x="0" y="0"/>
            <a:ext cx="4042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2"/>
              </a:solidFill>
            </a:endParaRPr>
          </a:p>
        </p:txBody>
      </p:sp>
      <p:pic>
        <p:nvPicPr>
          <p:cNvPr id="24" name="Graphic 23">
            <a:extLst>
              <a:ext uri="{FF2B5EF4-FFF2-40B4-BE49-F238E27FC236}">
                <a16:creationId xmlns:a16="http://schemas.microsoft.com/office/drawing/2014/main" id="{91F1A791-AD21-1345-809A-2C187EEB222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7421" y="6197098"/>
            <a:ext cx="288000" cy="401487"/>
          </a:xfrm>
          <a:prstGeom prst="rect">
            <a:avLst/>
          </a:prstGeom>
        </p:spPr>
      </p:pic>
      <p:sp>
        <p:nvSpPr>
          <p:cNvPr id="18" name="Footer Placeholder 4">
            <a:extLst>
              <a:ext uri="{FF2B5EF4-FFF2-40B4-BE49-F238E27FC236}">
                <a16:creationId xmlns:a16="http://schemas.microsoft.com/office/drawing/2014/main" id="{4DB2D52B-5630-2C46-9ACD-0BAF63C103FA}"/>
              </a:ext>
            </a:extLst>
          </p:cNvPr>
          <p:cNvSpPr>
            <a:spLocks noGrp="1"/>
          </p:cNvSpPr>
          <p:nvPr>
            <p:ph type="ftr" sz="quarter" idx="11"/>
          </p:nvPr>
        </p:nvSpPr>
        <p:spPr>
          <a:xfrm>
            <a:off x="247421" y="269997"/>
            <a:ext cx="3548724" cy="270329"/>
          </a:xfrm>
        </p:spPr>
        <p:txBody>
          <a:bodyPr/>
          <a:lstStyle>
            <a:lvl1pPr>
              <a:defRPr sz="1500" spc="-40" baseline="0">
                <a:solidFill>
                  <a:schemeClr val="tx1"/>
                </a:solidFill>
              </a:defRPr>
            </a:lvl1pPr>
          </a:lstStyle>
          <a:p>
            <a:r>
              <a:rPr lang="en-GB"/>
              <a:t>Subheading</a:t>
            </a:r>
          </a:p>
        </p:txBody>
      </p:sp>
    </p:spTree>
    <p:extLst>
      <p:ext uri="{BB962C8B-B14F-4D97-AF65-F5344CB8AC3E}">
        <p14:creationId xmlns:p14="http://schemas.microsoft.com/office/powerpoint/2010/main" val="8438773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and Two Column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D74556-9FF0-EA4E-A2C5-2376A465C671}"/>
              </a:ext>
            </a:extLst>
          </p:cNvPr>
          <p:cNvSpPr/>
          <p:nvPr userDrawn="1"/>
        </p:nvSpPr>
        <p:spPr>
          <a:xfrm>
            <a:off x="0" y="0"/>
            <a:ext cx="12192000" cy="64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a:extLst>
              <a:ext uri="{FF2B5EF4-FFF2-40B4-BE49-F238E27FC236}">
                <a16:creationId xmlns:a16="http://schemas.microsoft.com/office/drawing/2014/main" id="{8E2BA27E-FA97-4C28-B539-41612CD4BED2}"/>
              </a:ext>
            </a:extLst>
          </p:cNvPr>
          <p:cNvSpPr>
            <a:spLocks noGrp="1"/>
          </p:cNvSpPr>
          <p:nvPr>
            <p:ph type="ftr" sz="quarter" idx="11"/>
          </p:nvPr>
        </p:nvSpPr>
        <p:spPr/>
        <p:txBody>
          <a:bodyPr/>
          <a:lstStyle>
            <a:lvl1pPr>
              <a:defRPr>
                <a:solidFill>
                  <a:schemeClr val="bg2"/>
                </a:solidFill>
              </a:defRPr>
            </a:lvl1pPr>
          </a:lstStyle>
          <a:p>
            <a:r>
              <a:rPr lang="en-GB"/>
              <a:t>Document title</a:t>
            </a:r>
          </a:p>
        </p:txBody>
      </p:sp>
      <p:sp>
        <p:nvSpPr>
          <p:cNvPr id="6" name="Slide Number Placeholder 5">
            <a:extLst>
              <a:ext uri="{FF2B5EF4-FFF2-40B4-BE49-F238E27FC236}">
                <a16:creationId xmlns:a16="http://schemas.microsoft.com/office/drawing/2014/main" id="{7A72DCA1-4DDB-4829-B0B7-D4B3EC41FC7C}"/>
              </a:ext>
            </a:extLst>
          </p:cNvPr>
          <p:cNvSpPr>
            <a:spLocks noGrp="1"/>
          </p:cNvSpPr>
          <p:nvPr>
            <p:ph type="sldNum" sz="quarter" idx="12"/>
          </p:nvPr>
        </p:nvSpPr>
        <p:spPr/>
        <p:txBody>
          <a:bodyPr/>
          <a:lstStyle>
            <a:lvl1pPr>
              <a:defRPr>
                <a:solidFill>
                  <a:schemeClr val="bg2"/>
                </a:solidFill>
              </a:defRPr>
            </a:lvl1pPr>
          </a:lstStyle>
          <a:p>
            <a:fld id="{D47D8285-CF54-4CAF-8260-F118D761B4A7}" type="slidenum">
              <a:rPr lang="en-GB" smtClean="0"/>
              <a:pPr/>
              <a:t>‹#›</a:t>
            </a:fld>
            <a:endParaRPr lang="en-GB"/>
          </a:p>
        </p:txBody>
      </p:sp>
      <p:sp>
        <p:nvSpPr>
          <p:cNvPr id="10" name="TextBox 9">
            <a:extLst>
              <a:ext uri="{FF2B5EF4-FFF2-40B4-BE49-F238E27FC236}">
                <a16:creationId xmlns:a16="http://schemas.microsoft.com/office/drawing/2014/main" id="{1FC985AA-8C68-7949-8BCA-B1FA3330A1BB}"/>
              </a:ext>
            </a:extLst>
          </p:cNvPr>
          <p:cNvSpPr txBox="1"/>
          <p:nvPr userDrawn="1"/>
        </p:nvSpPr>
        <p:spPr>
          <a:xfrm>
            <a:off x="268801" y="270000"/>
            <a:ext cx="432000" cy="162000"/>
          </a:xfrm>
          <a:prstGeom prst="rect">
            <a:avLst/>
          </a:prstGeom>
          <a:noFill/>
        </p:spPr>
        <p:txBody>
          <a:bodyPr wrap="square" lIns="0" tIns="0" rIns="0" bIns="0" rtlCol="0">
            <a:noAutofit/>
          </a:bodyPr>
          <a:lstStyle/>
          <a:p>
            <a:r>
              <a:rPr lang="en-GB" sz="1000">
                <a:solidFill>
                  <a:schemeClr val="bg1"/>
                </a:solidFill>
              </a:rPr>
              <a:t>Sons</a:t>
            </a:r>
          </a:p>
        </p:txBody>
      </p:sp>
      <p:sp>
        <p:nvSpPr>
          <p:cNvPr id="9" name="Text Placeholder 8">
            <a:extLst>
              <a:ext uri="{FF2B5EF4-FFF2-40B4-BE49-F238E27FC236}">
                <a16:creationId xmlns:a16="http://schemas.microsoft.com/office/drawing/2014/main" id="{347195F2-A807-814E-A5FD-886C6A7548B5}"/>
              </a:ext>
            </a:extLst>
          </p:cNvPr>
          <p:cNvSpPr>
            <a:spLocks noGrp="1"/>
          </p:cNvSpPr>
          <p:nvPr>
            <p:ph type="body" sz="quarter" idx="13"/>
          </p:nvPr>
        </p:nvSpPr>
        <p:spPr>
          <a:xfrm>
            <a:off x="268288" y="939642"/>
            <a:ext cx="7097712" cy="1645715"/>
          </a:xfrm>
        </p:spPr>
        <p:txBody>
          <a:bodyPr/>
          <a:lstStyle>
            <a:lvl1pPr marL="0" indent="0">
              <a:lnSpc>
                <a:spcPts val="2800"/>
              </a:lnSpc>
              <a:spcBef>
                <a:spcPts val="0"/>
              </a:spcBef>
              <a:spcAft>
                <a:spcPts val="1500"/>
              </a:spcAft>
              <a:buNone/>
              <a:defRPr sz="3000" b="1">
                <a:latin typeface="+mj-lt"/>
              </a:defRPr>
            </a:lvl1pPr>
            <a:lvl2pPr marL="0" indent="0">
              <a:lnSpc>
                <a:spcPts val="1800"/>
              </a:lnSpc>
              <a:buNone/>
              <a:defRPr b="1" spc="-50" baseline="0">
                <a:latin typeface="+mj-lt"/>
              </a:defRPr>
            </a:lvl2pPr>
            <a:lvl3pPr>
              <a:lnSpc>
                <a:spcPts val="1800"/>
              </a:lnSpc>
              <a:defRPr spc="-50" baseline="0"/>
            </a:lvl3pPr>
            <a:lvl4pPr>
              <a:lnSpc>
                <a:spcPts val="1800"/>
              </a:lnSpc>
              <a:defRPr/>
            </a:lvl4pPr>
            <a:lvl5pPr>
              <a:lnSpc>
                <a:spcPts val="1800"/>
              </a:lnSpc>
              <a:defRPr/>
            </a:lvl5pPr>
          </a:lstStyle>
          <a:p>
            <a:pPr lvl="0"/>
            <a:r>
              <a:rPr lang="en-US"/>
              <a:t>Click to edit Master text styles</a:t>
            </a:r>
          </a:p>
          <a:p>
            <a:pPr lvl="1"/>
            <a:r>
              <a:rPr lang="en-US"/>
              <a:t>Second level</a:t>
            </a:r>
          </a:p>
          <a:p>
            <a:pPr lvl="2"/>
            <a:r>
              <a:rPr lang="en-US"/>
              <a:t>Third level</a:t>
            </a:r>
          </a:p>
        </p:txBody>
      </p:sp>
      <p:sp>
        <p:nvSpPr>
          <p:cNvPr id="13" name="Text Placeholder 12">
            <a:extLst>
              <a:ext uri="{FF2B5EF4-FFF2-40B4-BE49-F238E27FC236}">
                <a16:creationId xmlns:a16="http://schemas.microsoft.com/office/drawing/2014/main" id="{DF79B8A6-8E84-5740-9237-0632476892E1}"/>
              </a:ext>
            </a:extLst>
          </p:cNvPr>
          <p:cNvSpPr>
            <a:spLocks noGrp="1"/>
          </p:cNvSpPr>
          <p:nvPr>
            <p:ph type="body" sz="quarter" idx="14"/>
          </p:nvPr>
        </p:nvSpPr>
        <p:spPr>
          <a:xfrm>
            <a:off x="264660" y="2799286"/>
            <a:ext cx="11528197" cy="3133428"/>
          </a:xfrm>
        </p:spPr>
        <p:txBody>
          <a:bodyPr numCol="2" spcCol="360000"/>
          <a:lstStyle>
            <a:lvl1pPr>
              <a:lnSpc>
                <a:spcPts val="1800"/>
              </a:lnSpc>
              <a:spcBef>
                <a:spcPts val="0"/>
              </a:spcBef>
              <a:defRPr spc="-50" baseline="0"/>
            </a:lvl1pPr>
            <a:lvl2pPr>
              <a:lnSpc>
                <a:spcPts val="1800"/>
              </a:lnSpc>
              <a:defRPr spc="-50" baseline="0"/>
            </a:lvl2pPr>
            <a:lvl3pPr>
              <a:lnSpc>
                <a:spcPts val="1800"/>
              </a:lnSpc>
              <a:defRPr spc="-50" baseline="0"/>
            </a:lvl3pPr>
            <a:lvl4pPr>
              <a:lnSpc>
                <a:spcPts val="1800"/>
              </a:lnSpc>
              <a:defRPr spc="-50" baseline="0"/>
            </a:lvl4pPr>
            <a:lvl5pPr>
              <a:lnSpc>
                <a:spcPts val="1800"/>
              </a:lnSpc>
              <a:defRPr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object 4">
            <a:extLst>
              <a:ext uri="{FF2B5EF4-FFF2-40B4-BE49-F238E27FC236}">
                <a16:creationId xmlns:a16="http://schemas.microsoft.com/office/drawing/2014/main" id="{76FCEF7B-458C-C641-89B2-CFEE78D89D07}"/>
              </a:ext>
            </a:extLst>
          </p:cNvPr>
          <p:cNvSpPr/>
          <p:nvPr userDrawn="1"/>
        </p:nvSpPr>
        <p:spPr>
          <a:xfrm>
            <a:off x="269998" y="6020996"/>
            <a:ext cx="378460" cy="567055"/>
          </a:xfrm>
          <a:custGeom>
            <a:avLst/>
            <a:gdLst/>
            <a:ahLst/>
            <a:cxnLst/>
            <a:rect l="l" t="t" r="r" b="b"/>
            <a:pathLst>
              <a:path w="378459" h="567054">
                <a:moveTo>
                  <a:pt x="189001" y="378002"/>
                </a:moveTo>
                <a:lnTo>
                  <a:pt x="0" y="378002"/>
                </a:lnTo>
                <a:lnTo>
                  <a:pt x="6751" y="428246"/>
                </a:lnTo>
                <a:lnTo>
                  <a:pt x="25804" y="473394"/>
                </a:lnTo>
                <a:lnTo>
                  <a:pt x="55357" y="511646"/>
                </a:lnTo>
                <a:lnTo>
                  <a:pt x="93609" y="541199"/>
                </a:lnTo>
                <a:lnTo>
                  <a:pt x="138757" y="560252"/>
                </a:lnTo>
                <a:lnTo>
                  <a:pt x="189001" y="567004"/>
                </a:lnTo>
                <a:lnTo>
                  <a:pt x="189001" y="378002"/>
                </a:lnTo>
                <a:close/>
              </a:path>
              <a:path w="378459" h="567054">
                <a:moveTo>
                  <a:pt x="189001" y="189001"/>
                </a:moveTo>
                <a:lnTo>
                  <a:pt x="0" y="189001"/>
                </a:lnTo>
                <a:lnTo>
                  <a:pt x="6750" y="239244"/>
                </a:lnTo>
                <a:lnTo>
                  <a:pt x="25801" y="284390"/>
                </a:lnTo>
                <a:lnTo>
                  <a:pt x="55351" y="322640"/>
                </a:lnTo>
                <a:lnTo>
                  <a:pt x="93599" y="352192"/>
                </a:lnTo>
                <a:lnTo>
                  <a:pt x="138746" y="371246"/>
                </a:lnTo>
                <a:lnTo>
                  <a:pt x="188988" y="378002"/>
                </a:lnTo>
                <a:lnTo>
                  <a:pt x="378002" y="378002"/>
                </a:lnTo>
                <a:lnTo>
                  <a:pt x="371251" y="327759"/>
                </a:lnTo>
                <a:lnTo>
                  <a:pt x="352198" y="282610"/>
                </a:lnTo>
                <a:lnTo>
                  <a:pt x="322645" y="244359"/>
                </a:lnTo>
                <a:lnTo>
                  <a:pt x="284393" y="214805"/>
                </a:lnTo>
                <a:lnTo>
                  <a:pt x="239245" y="195752"/>
                </a:lnTo>
                <a:lnTo>
                  <a:pt x="189001" y="189001"/>
                </a:lnTo>
                <a:close/>
              </a:path>
              <a:path w="378459" h="567054">
                <a:moveTo>
                  <a:pt x="189001" y="0"/>
                </a:moveTo>
                <a:lnTo>
                  <a:pt x="189001" y="189001"/>
                </a:lnTo>
                <a:lnTo>
                  <a:pt x="378002" y="189001"/>
                </a:lnTo>
                <a:lnTo>
                  <a:pt x="371251" y="138757"/>
                </a:lnTo>
                <a:lnTo>
                  <a:pt x="352198" y="93609"/>
                </a:lnTo>
                <a:lnTo>
                  <a:pt x="322645" y="55357"/>
                </a:lnTo>
                <a:lnTo>
                  <a:pt x="284393" y="25804"/>
                </a:lnTo>
                <a:lnTo>
                  <a:pt x="239245" y="6751"/>
                </a:lnTo>
                <a:lnTo>
                  <a:pt x="189001" y="0"/>
                </a:lnTo>
                <a:close/>
              </a:path>
            </a:pathLst>
          </a:custGeom>
          <a:solidFill>
            <a:schemeClr val="tx1"/>
          </a:solidFill>
        </p:spPr>
        <p:txBody>
          <a:bodyPr wrap="square" lIns="0" tIns="0" rIns="0" bIns="0" rtlCol="0"/>
          <a:lstStyle/>
          <a:p>
            <a:endParaRPr/>
          </a:p>
        </p:txBody>
      </p:sp>
    </p:spTree>
    <p:extLst>
      <p:ext uri="{BB962C8B-B14F-4D97-AF65-F5344CB8AC3E}">
        <p14:creationId xmlns:p14="http://schemas.microsoft.com/office/powerpoint/2010/main" val="22844575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73C60-FCF1-EC24-B923-AF4B430DF53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8528F2F-C1B8-D63B-BD35-29AA1C748D5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E74ED76-6ED9-8858-BC5D-84F28D07FD68}"/>
              </a:ext>
            </a:extLst>
          </p:cNvPr>
          <p:cNvSpPr>
            <a:spLocks noGrp="1"/>
          </p:cNvSpPr>
          <p:nvPr>
            <p:ph type="dt" sz="half" idx="10"/>
          </p:nvPr>
        </p:nvSpPr>
        <p:spPr/>
        <p:txBody>
          <a:bodyPr/>
          <a:lstStyle/>
          <a:p>
            <a:fld id="{756E701C-B505-416A-B5AE-0A0C1BAB8BB1}" type="datetime1">
              <a:rPr lang="en-US" smtClean="0"/>
              <a:t>9/9/2026</a:t>
            </a:fld>
            <a:endParaRPr lang="en-US"/>
          </a:p>
        </p:txBody>
      </p:sp>
      <p:sp>
        <p:nvSpPr>
          <p:cNvPr id="5" name="Footer Placeholder 4">
            <a:extLst>
              <a:ext uri="{FF2B5EF4-FFF2-40B4-BE49-F238E27FC236}">
                <a16:creationId xmlns:a16="http://schemas.microsoft.com/office/drawing/2014/main" id="{49DC889E-F732-9981-0C21-A2A0D23C783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12977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A44F9-1A9C-4F0E-D885-6BB60D34117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FF7C431-2A26-E152-E48A-7DF83532FE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0BBE6D0-5AF3-5467-16E6-233F6EEC99A6}"/>
              </a:ext>
            </a:extLst>
          </p:cNvPr>
          <p:cNvSpPr>
            <a:spLocks noGrp="1"/>
          </p:cNvSpPr>
          <p:nvPr>
            <p:ph type="dt" sz="half" idx="10"/>
          </p:nvPr>
        </p:nvSpPr>
        <p:spPr/>
        <p:txBody>
          <a:bodyPr/>
          <a:lstStyle/>
          <a:p>
            <a:fld id="{1218C1E6-633F-417E-907E-A22186171FB5}" type="datetime1">
              <a:rPr lang="en-US" smtClean="0"/>
              <a:t>9/9/2026</a:t>
            </a:fld>
            <a:endParaRPr lang="en-US"/>
          </a:p>
        </p:txBody>
      </p:sp>
      <p:sp>
        <p:nvSpPr>
          <p:cNvPr id="5" name="Footer Placeholder 4">
            <a:extLst>
              <a:ext uri="{FF2B5EF4-FFF2-40B4-BE49-F238E27FC236}">
                <a16:creationId xmlns:a16="http://schemas.microsoft.com/office/drawing/2014/main" id="{92C1F4E5-A8CA-78EE-B23D-28D80A9C212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155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96F467-2DA3-BBE2-2F34-D2825ECEDD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376A0EC-E171-2D9B-B95F-E299CA346D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69A434A-10C6-BD07-F2F9-ED9E30295B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B503B1-2915-4DC2-B633-598C095E34FA}" type="datetime1">
              <a:rPr lang="en-US" smtClean="0"/>
              <a:t>9/9/2026</a:t>
            </a:fld>
            <a:endParaRPr lang="en-US"/>
          </a:p>
        </p:txBody>
      </p:sp>
      <p:sp>
        <p:nvSpPr>
          <p:cNvPr id="5" name="Footer Placeholder 4">
            <a:extLst>
              <a:ext uri="{FF2B5EF4-FFF2-40B4-BE49-F238E27FC236}">
                <a16:creationId xmlns:a16="http://schemas.microsoft.com/office/drawing/2014/main" id="{5FE88D29-A280-A565-AA79-1696D94E43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7" name="Slide Number Placeholder 5">
            <a:extLst>
              <a:ext uri="{FF2B5EF4-FFF2-40B4-BE49-F238E27FC236}">
                <a16:creationId xmlns:a16="http://schemas.microsoft.com/office/drawing/2014/main" id="{CDA30859-C1EA-4D9D-49CA-4E9D0A75DE84}"/>
              </a:ext>
            </a:extLst>
          </p:cNvPr>
          <p:cNvSpPr txBox="1">
            <a:spLocks/>
          </p:cNvSpPr>
          <p:nvPr userDrawn="1"/>
        </p:nvSpPr>
        <p:spPr>
          <a:xfrm>
            <a:off x="9312132" y="650356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82000"/>
                  </a:schemeClr>
                </a:solidFill>
                <a:latin typeface="Aeroport Light" panose="020000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2B5336-DB08-E744-ADA5-967250499B1F}" type="slidenum">
              <a:rPr lang="en-US" smtClean="0"/>
              <a:pPr/>
              <a:t>‹#›</a:t>
            </a:fld>
            <a:endParaRPr lang="en-US"/>
          </a:p>
        </p:txBody>
      </p:sp>
    </p:spTree>
    <p:extLst>
      <p:ext uri="{BB962C8B-B14F-4D97-AF65-F5344CB8AC3E}">
        <p14:creationId xmlns:p14="http://schemas.microsoft.com/office/powerpoint/2010/main" val="78341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07EAF1-F1E9-4B11-B97B-29A90E1F5D85}"/>
              </a:ext>
            </a:extLst>
          </p:cNvPr>
          <p:cNvSpPr>
            <a:spLocks noGrp="1"/>
          </p:cNvSpPr>
          <p:nvPr>
            <p:ph type="title"/>
          </p:nvPr>
        </p:nvSpPr>
        <p:spPr>
          <a:xfrm>
            <a:off x="270000" y="270000"/>
            <a:ext cx="3240000" cy="1325563"/>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84FA1F2-E262-4ABF-91C8-0C7E0A0354D1}"/>
              </a:ext>
            </a:extLst>
          </p:cNvPr>
          <p:cNvSpPr>
            <a:spLocks noGrp="1"/>
          </p:cNvSpPr>
          <p:nvPr>
            <p:ph type="body" idx="1"/>
          </p:nvPr>
        </p:nvSpPr>
        <p:spPr>
          <a:xfrm>
            <a:off x="4320000" y="1620000"/>
            <a:ext cx="7602000"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5" name="Footer Placeholder 4">
            <a:extLst>
              <a:ext uri="{FF2B5EF4-FFF2-40B4-BE49-F238E27FC236}">
                <a16:creationId xmlns:a16="http://schemas.microsoft.com/office/drawing/2014/main" id="{3840AE43-1B41-4874-94C1-F671D37A0849}"/>
              </a:ext>
            </a:extLst>
          </p:cNvPr>
          <p:cNvSpPr>
            <a:spLocks noGrp="1"/>
          </p:cNvSpPr>
          <p:nvPr>
            <p:ph type="ftr" sz="quarter" idx="3"/>
          </p:nvPr>
        </p:nvSpPr>
        <p:spPr>
          <a:xfrm>
            <a:off x="4320000" y="270000"/>
            <a:ext cx="6480000" cy="162000"/>
          </a:xfrm>
          <a:prstGeom prst="rect">
            <a:avLst/>
          </a:prstGeom>
        </p:spPr>
        <p:txBody>
          <a:bodyPr vert="horz" lIns="0" tIns="0" rIns="0" bIns="0" rtlCol="0" anchor="t" anchorCtr="0"/>
          <a:lstStyle>
            <a:lvl1pPr algn="l">
              <a:defRPr sz="1000" b="1" spc="-30" baseline="0">
                <a:solidFill>
                  <a:schemeClr val="tx1">
                    <a:tint val="75000"/>
                  </a:schemeClr>
                </a:solidFill>
                <a:latin typeface="+mj-lt"/>
              </a:defRPr>
            </a:lvl1pPr>
          </a:lstStyle>
          <a:p>
            <a:r>
              <a:rPr lang="en-GB"/>
              <a:t>Document title</a:t>
            </a:r>
          </a:p>
        </p:txBody>
      </p:sp>
      <p:sp>
        <p:nvSpPr>
          <p:cNvPr id="7" name="Slide Number Placeholder 5">
            <a:extLst>
              <a:ext uri="{FF2B5EF4-FFF2-40B4-BE49-F238E27FC236}">
                <a16:creationId xmlns:a16="http://schemas.microsoft.com/office/drawing/2014/main" id="{8E3B821C-E8A4-6042-92A9-2AD5AF879893}"/>
              </a:ext>
            </a:extLst>
          </p:cNvPr>
          <p:cNvSpPr>
            <a:spLocks noGrp="1"/>
          </p:cNvSpPr>
          <p:nvPr>
            <p:ph type="sldNum" sz="quarter" idx="4"/>
          </p:nvPr>
        </p:nvSpPr>
        <p:spPr>
          <a:xfrm>
            <a:off x="11563200" y="6436585"/>
            <a:ext cx="360000" cy="162000"/>
          </a:xfrm>
          <a:prstGeom prst="rect">
            <a:avLst/>
          </a:prstGeom>
        </p:spPr>
        <p:txBody>
          <a:bodyPr lIns="0" tIns="0" rIns="0" bIns="0"/>
          <a:lstStyle>
            <a:lvl1pPr algn="r">
              <a:defRPr sz="1000">
                <a:solidFill>
                  <a:schemeClr val="tx1"/>
                </a:solidFill>
                <a:latin typeface="+mn-lt"/>
              </a:defRPr>
            </a:lvl1pPr>
          </a:lstStyle>
          <a:p>
            <a:fld id="{D47D8285-CF54-4CAF-8260-F118D761B4A7}" type="slidenum">
              <a:rPr lang="en-GB" smtClean="0"/>
              <a:pPr/>
              <a:t>‹#›</a:t>
            </a:fld>
            <a:endParaRPr lang="en-GB"/>
          </a:p>
        </p:txBody>
      </p:sp>
    </p:spTree>
    <p:extLst>
      <p:ext uri="{BB962C8B-B14F-4D97-AF65-F5344CB8AC3E}">
        <p14:creationId xmlns:p14="http://schemas.microsoft.com/office/powerpoint/2010/main" val="134626651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Lst>
  <p:hf hdr="0" dt="0"/>
  <p:txStyles>
    <p:titleStyle>
      <a:lvl1pPr algn="l" defTabSz="914400" rtl="0" eaLnBrk="1" latinLnBrk="0" hangingPunct="1">
        <a:lnSpc>
          <a:spcPts val="2800"/>
        </a:lnSpc>
        <a:spcBef>
          <a:spcPct val="0"/>
        </a:spcBef>
        <a:buNone/>
        <a:defRPr sz="3000" b="1" kern="1200">
          <a:solidFill>
            <a:schemeClr val="tx1"/>
          </a:solidFill>
          <a:latin typeface="+mj-lt"/>
          <a:ea typeface="+mj-ea"/>
          <a:cs typeface="+mj-cs"/>
        </a:defRPr>
      </a:lvl1pPr>
    </p:titleStyle>
    <p:bodyStyle>
      <a:lvl1pPr marL="0" indent="0" algn="l" defTabSz="914400" rtl="0" eaLnBrk="1" latinLnBrk="0" hangingPunct="1">
        <a:lnSpc>
          <a:spcPct val="105000"/>
        </a:lnSpc>
        <a:spcBef>
          <a:spcPts val="1000"/>
        </a:spcBef>
        <a:buFont typeface="System Font"/>
        <a:buNone/>
        <a:defRPr sz="1500" b="1" kern="1200" spc="-40" baseline="0">
          <a:solidFill>
            <a:schemeClr val="tx1"/>
          </a:solidFill>
          <a:latin typeface="+mj-lt"/>
          <a:ea typeface="+mn-ea"/>
          <a:cs typeface="+mn-cs"/>
        </a:defRPr>
      </a:lvl1pPr>
      <a:lvl2pPr marL="0" indent="-228600" algn="l" defTabSz="914400" rtl="0" eaLnBrk="1" latinLnBrk="0" hangingPunct="1">
        <a:lnSpc>
          <a:spcPct val="90000"/>
        </a:lnSpc>
        <a:spcBef>
          <a:spcPts val="0"/>
        </a:spcBef>
        <a:buSzPct val="100000"/>
        <a:buFont typeface="System Font"/>
        <a:buChar char="—"/>
        <a:defRPr sz="1500" kern="1200" spc="-60" baseline="0">
          <a:solidFill>
            <a:schemeClr val="tx1"/>
          </a:solidFill>
          <a:latin typeface="+mn-lt"/>
          <a:ea typeface="+mn-ea"/>
          <a:cs typeface="+mn-cs"/>
        </a:defRPr>
      </a:lvl2pPr>
      <a:lvl3pPr marL="0" indent="-228600" algn="l" defTabSz="914400" rtl="0" eaLnBrk="1" latinLnBrk="0" hangingPunct="1">
        <a:lnSpc>
          <a:spcPct val="90000"/>
        </a:lnSpc>
        <a:spcBef>
          <a:spcPts val="0"/>
        </a:spcBef>
        <a:buSzPct val="100000"/>
        <a:buFont typeface="System Font"/>
        <a:buChar char="—"/>
        <a:defRPr sz="1500" kern="1200" spc="-60" baseline="0">
          <a:solidFill>
            <a:schemeClr val="tx1"/>
          </a:solidFill>
          <a:latin typeface="+mn-lt"/>
          <a:ea typeface="+mn-ea"/>
          <a:cs typeface="+mn-cs"/>
        </a:defRPr>
      </a:lvl3pPr>
      <a:lvl4pPr marL="0" indent="-228600" algn="l" defTabSz="914400" rtl="0" eaLnBrk="1" latinLnBrk="0" hangingPunct="1">
        <a:lnSpc>
          <a:spcPct val="90000"/>
        </a:lnSpc>
        <a:spcBef>
          <a:spcPts val="0"/>
        </a:spcBef>
        <a:buSzPct val="100000"/>
        <a:buFont typeface="System Font"/>
        <a:buChar char="—"/>
        <a:defRPr sz="1500" kern="1200" spc="-60" baseline="0">
          <a:solidFill>
            <a:schemeClr val="tx1"/>
          </a:solidFill>
          <a:latin typeface="+mn-lt"/>
          <a:ea typeface="+mn-ea"/>
          <a:cs typeface="+mn-cs"/>
        </a:defRPr>
      </a:lvl4pPr>
      <a:lvl5pPr marL="0" indent="-228600" algn="l" defTabSz="914400" rtl="0" eaLnBrk="1" latinLnBrk="0" hangingPunct="1">
        <a:lnSpc>
          <a:spcPct val="90000"/>
        </a:lnSpc>
        <a:spcBef>
          <a:spcPts val="0"/>
        </a:spcBef>
        <a:buSzPct val="100000"/>
        <a:buFont typeface="System Font"/>
        <a:buChar char="—"/>
        <a:defRPr sz="1500" kern="1200" spc="-60" baseline="0">
          <a:solidFill>
            <a:schemeClr val="tx1"/>
          </a:solidFill>
          <a:latin typeface="+mn-lt"/>
          <a:ea typeface="+mn-ea"/>
          <a:cs typeface="+mn-cs"/>
        </a:defRPr>
      </a:lvl5pPr>
      <a:lvl6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6pPr>
      <a:lvl7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7pPr>
      <a:lvl8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8pPr>
      <a:lvl9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7FFFD0F9_D0C08293.xm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18/10/relationships/comments" Target="../comments/modernComment_7FFFD102_FEA62CF7.xml"/><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microsoft.com/office/2018/10/relationships/comments" Target="../comments/modernComment_7FFFD0FE_8817CB1F.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3" Type="http://schemas.microsoft.com/office/2018/10/relationships/comments" Target="../comments/modernComment_174_2CCF5B06.xml"/><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notesSlide" Target="../notesSlides/notesSlide5.xml"/><Relationship Id="rId16"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18/10/relationships/comments" Target="../comments/modernComment_7FFFD100_C50DD791.xml"/><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28.png"/><Relationship Id="rId5" Type="http://schemas.openxmlformats.org/officeDocument/2006/relationships/image" Target="../media/image25.png"/><Relationship Id="rId10"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49.png"/><Relationship Id="rId3" Type="http://schemas.openxmlformats.org/officeDocument/2006/relationships/notesSlide" Target="../notesSlides/notesSlide9.xml"/><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slideLayout" Target="../slideLayouts/slideLayout7.xml"/><Relationship Id="rId16" Type="http://schemas.openxmlformats.org/officeDocument/2006/relationships/image" Target="../media/image47.png"/><Relationship Id="rId20" Type="http://schemas.openxmlformats.org/officeDocument/2006/relationships/image" Target="../media/image51.png"/><Relationship Id="rId1" Type="http://schemas.openxmlformats.org/officeDocument/2006/relationships/video" Target="https://www.youtube.com/embed/DtTdHrdxdbo?feature=oembed" TargetMode="Externa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19" Type="http://schemas.openxmlformats.org/officeDocument/2006/relationships/image" Target="../media/image50.jpe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ideo" Target="https://www.youtube.com/embed/DtTdHrdxdbo?feature=oembed" TargetMode="External"/><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F47EFF-036F-7AA3-362B-5A407BBF6403}"/>
              </a:ext>
            </a:extLst>
          </p:cNvPr>
          <p:cNvSpPr txBox="1"/>
          <p:nvPr/>
        </p:nvSpPr>
        <p:spPr>
          <a:xfrm>
            <a:off x="255639" y="2880852"/>
            <a:ext cx="5625616" cy="2031325"/>
          </a:xfrm>
          <a:prstGeom prst="rect">
            <a:avLst/>
          </a:prstGeom>
          <a:noFill/>
        </p:spPr>
        <p:txBody>
          <a:bodyPr wrap="square" rtlCol="0">
            <a:spAutoFit/>
          </a:bodyPr>
          <a:lstStyle/>
          <a:p>
            <a:r>
              <a:rPr lang="en-US" i="1">
                <a:solidFill>
                  <a:schemeClr val="bg2"/>
                </a:solidFill>
              </a:rPr>
              <a:t>A Direct-to-Consumer Platform and a Modern Brand Approach - Growing Your Market by Reaching New </a:t>
            </a:r>
            <a:r>
              <a:rPr lang="en-GB" i="1">
                <a:solidFill>
                  <a:schemeClr val="bg2"/>
                </a:solidFill>
              </a:rPr>
              <a:t>Consumers</a:t>
            </a:r>
          </a:p>
          <a:p>
            <a:endParaRPr kumimoji="0" lang="en-GB" sz="2400" b="0" i="1" u="none" strike="noStrike" kern="1200" cap="none" spc="0" normalizeH="0" baseline="0" noProof="0">
              <a:ln>
                <a:noFill/>
              </a:ln>
              <a:solidFill>
                <a:schemeClr val="bg2"/>
              </a:solidFill>
              <a:effectLst/>
              <a:uLnTx/>
              <a:uFillTx/>
              <a:latin typeface="Aeroport"/>
              <a:ea typeface="+mn-ea"/>
              <a:cs typeface="+mn-cs"/>
            </a:endParaRPr>
          </a:p>
          <a:p>
            <a:r>
              <a:rPr lang="en-GB" sz="2400">
                <a:solidFill>
                  <a:schemeClr val="bg2"/>
                </a:solidFill>
                <a:latin typeface="Aeroport"/>
              </a:rPr>
              <a:t>Dr Adrian Gilbane </a:t>
            </a:r>
            <a:endParaRPr kumimoji="0" lang="en-GB" sz="2400" b="0" u="none" strike="noStrike" kern="1200" cap="none" spc="0" normalizeH="0" baseline="0" noProof="0">
              <a:ln>
                <a:noFill/>
              </a:ln>
              <a:solidFill>
                <a:schemeClr val="bg2"/>
              </a:solidFill>
              <a:effectLst/>
              <a:uLnTx/>
              <a:uFillTx/>
              <a:latin typeface="Aeroport"/>
              <a:ea typeface="+mn-ea"/>
              <a:cs typeface="+mn-cs"/>
            </a:endParaRPr>
          </a:p>
          <a:p>
            <a:r>
              <a:rPr lang="en-GB" sz="2000" b="1">
                <a:solidFill>
                  <a:schemeClr val="bg2"/>
                </a:solidFill>
              </a:rPr>
              <a:t>Co-Founder</a:t>
            </a:r>
            <a:endParaRPr kumimoji="0" lang="en-GB" sz="2000" b="1" u="none" strike="noStrike" kern="1200" cap="none" spc="0" normalizeH="0" baseline="0" noProof="0">
              <a:ln>
                <a:noFill/>
              </a:ln>
              <a:solidFill>
                <a:schemeClr val="bg2"/>
              </a:solidFill>
              <a:effectLst/>
              <a:uLnTx/>
              <a:uFillTx/>
              <a:ea typeface="+mn-ea"/>
              <a:cs typeface="+mn-cs"/>
            </a:endParaRPr>
          </a:p>
        </p:txBody>
      </p:sp>
    </p:spTree>
    <p:extLst>
      <p:ext uri="{BB962C8B-B14F-4D97-AF65-F5344CB8AC3E}">
        <p14:creationId xmlns:p14="http://schemas.microsoft.com/office/powerpoint/2010/main" val="3502277267"/>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8BFDC-C13F-3E43-9C16-9597D697D4CB}"/>
            </a:ext>
          </a:extLst>
        </p:cNvPr>
        <p:cNvGrpSpPr/>
        <p:nvPr/>
      </p:nvGrpSpPr>
      <p:grpSpPr>
        <a:xfrm>
          <a:off x="0" y="0"/>
          <a:ext cx="0" cy="0"/>
          <a:chOff x="0" y="0"/>
          <a:chExt cx="0" cy="0"/>
        </a:xfrm>
      </p:grpSpPr>
      <p:sp>
        <p:nvSpPr>
          <p:cNvPr id="4" name="Round Same-side Corner of Rectangle 52">
            <a:extLst>
              <a:ext uri="{FF2B5EF4-FFF2-40B4-BE49-F238E27FC236}">
                <a16:creationId xmlns:a16="http://schemas.microsoft.com/office/drawing/2014/main" id="{9AF8988E-4B8A-69BB-E633-551835A57F44}"/>
              </a:ext>
            </a:extLst>
          </p:cNvPr>
          <p:cNvSpPr/>
          <p:nvPr/>
        </p:nvSpPr>
        <p:spPr>
          <a:xfrm rot="10800000">
            <a:off x="0" y="-1"/>
            <a:ext cx="12192000" cy="996211"/>
          </a:xfrm>
          <a:prstGeom prst="round2Same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6">
            <a:extLst>
              <a:ext uri="{FF2B5EF4-FFF2-40B4-BE49-F238E27FC236}">
                <a16:creationId xmlns:a16="http://schemas.microsoft.com/office/drawing/2014/main" id="{AC04D184-F147-0181-D96F-239A6DB238B9}"/>
              </a:ext>
            </a:extLst>
          </p:cNvPr>
          <p:cNvSpPr txBox="1">
            <a:spLocks/>
          </p:cNvSpPr>
          <p:nvPr/>
        </p:nvSpPr>
        <p:spPr>
          <a:xfrm>
            <a:off x="341793" y="275705"/>
            <a:ext cx="11197934" cy="444797"/>
          </a:xfrm>
          <a:prstGeom prst="rect">
            <a:avLst/>
          </a:prstGeom>
        </p:spPr>
        <p:txBody>
          <a:bodyPr vert="horz" lIns="0" tIns="0" rIns="0" bIns="0" rtlCol="0" anchor="t" anchorCtr="0">
            <a:noAutofit/>
          </a:bodyPr>
          <a:lstStyle>
            <a:lvl1pPr algn="l" defTabSz="914400" rtl="0" eaLnBrk="1" latinLnBrk="0" hangingPunct="1">
              <a:lnSpc>
                <a:spcPts val="2800"/>
              </a:lnSpc>
              <a:spcBef>
                <a:spcPct val="0"/>
              </a:spcBef>
              <a:buNone/>
              <a:defRPr sz="3000" b="1" kern="1200">
                <a:solidFill>
                  <a:schemeClr val="bg2"/>
                </a:solidFill>
                <a:latin typeface="+mj-lt"/>
                <a:ea typeface="+mj-ea"/>
                <a:cs typeface="+mj-cs"/>
              </a:defRPr>
            </a:lvl1pPr>
          </a:lstStyle>
          <a:p>
            <a:pPr lvl="0">
              <a:defRPr/>
            </a:pPr>
            <a:r>
              <a:rPr kumimoji="0" lang="en-GB" sz="2600" b="1" i="0" u="none" strike="noStrike" kern="1200" cap="none" spc="0" normalizeH="0" baseline="0" noProof="0">
                <a:ln>
                  <a:noFill/>
                </a:ln>
                <a:solidFill>
                  <a:srgbClr val="EEFAD5"/>
                </a:solidFill>
                <a:effectLst/>
                <a:uLnTx/>
                <a:uFillTx/>
                <a:ea typeface="+mj-ea"/>
                <a:cs typeface="+mj-cs"/>
              </a:rPr>
              <a:t>Sons’ is </a:t>
            </a:r>
            <a:r>
              <a:rPr lang="en-GB" sz="2600">
                <a:solidFill>
                  <a:srgbClr val="EEFAD5"/>
                </a:solidFill>
              </a:rPr>
              <a:t>digital native brand focused on hair loss and scalp health</a:t>
            </a:r>
            <a:endParaRPr kumimoji="0" lang="en-GB" sz="2600" b="1" i="0" u="none" strike="noStrike" kern="1200" cap="none" spc="0" normalizeH="0" baseline="0" noProof="0">
              <a:ln>
                <a:noFill/>
              </a:ln>
              <a:solidFill>
                <a:srgbClr val="EEFAD5"/>
              </a:solidFill>
              <a:effectLst/>
              <a:uLnTx/>
              <a:uFillTx/>
              <a:ea typeface="+mj-ea"/>
              <a:cs typeface="+mj-cs"/>
            </a:endParaRPr>
          </a:p>
        </p:txBody>
      </p:sp>
      <p:sp>
        <p:nvSpPr>
          <p:cNvPr id="8" name="TextBox 7">
            <a:extLst>
              <a:ext uri="{FF2B5EF4-FFF2-40B4-BE49-F238E27FC236}">
                <a16:creationId xmlns:a16="http://schemas.microsoft.com/office/drawing/2014/main" id="{1EB1D435-2EF1-CCD9-C0B2-1A304CEA41D3}"/>
              </a:ext>
            </a:extLst>
          </p:cNvPr>
          <p:cNvSpPr txBox="1"/>
          <p:nvPr/>
        </p:nvSpPr>
        <p:spPr>
          <a:xfrm>
            <a:off x="341793" y="1894748"/>
            <a:ext cx="5043007" cy="4421723"/>
          </a:xfrm>
          <a:prstGeom prst="rect">
            <a:avLst/>
          </a:prstGeom>
          <a:noFill/>
        </p:spPr>
        <p:txBody>
          <a:bodyPr wrap="square">
            <a:spAutoFit/>
          </a:bodyPr>
          <a:lstStyle/>
          <a:p>
            <a:pPr algn="l" fontAlgn="base">
              <a:lnSpc>
                <a:spcPts val="4500"/>
              </a:lnSpc>
              <a:spcAft>
                <a:spcPts val="2700"/>
              </a:spcAft>
              <a:buNone/>
            </a:pPr>
            <a:r>
              <a:rPr lang="en-GB" b="1" i="0" dirty="0">
                <a:solidFill>
                  <a:srgbClr val="24272A"/>
                </a:solidFill>
                <a:effectLst/>
                <a:latin typeface="Aeroport" panose="02000000000000000000" pitchFamily="50" charset="0"/>
              </a:rPr>
              <a:t>Our Story</a:t>
            </a:r>
          </a:p>
          <a:p>
            <a:pPr marL="285750" indent="-285750" algn="l" fontAlgn="base">
              <a:spcAft>
                <a:spcPts val="375"/>
              </a:spcAft>
              <a:buFont typeface="Arial" panose="020B0604020202020204" pitchFamily="34" charset="0"/>
              <a:buChar char="•"/>
            </a:pPr>
            <a:r>
              <a:rPr lang="en-GB" sz="1600" i="0" dirty="0">
                <a:solidFill>
                  <a:srgbClr val="24272A"/>
                </a:solidFill>
                <a:effectLst/>
                <a:latin typeface="Aeroport Light" panose="02000000000000000000" pitchFamily="50" charset="0"/>
              </a:rPr>
              <a:t>Sons’ co-founders Will and Adrian became increasingly aware that losing their hair was a possibility.  </a:t>
            </a:r>
          </a:p>
          <a:p>
            <a:pPr marL="285750" indent="-285750" algn="l" fontAlgn="base">
              <a:spcAft>
                <a:spcPts val="375"/>
              </a:spcAft>
              <a:buFont typeface="Arial" panose="020B0604020202020204" pitchFamily="34" charset="0"/>
              <a:buChar char="•"/>
            </a:pPr>
            <a:endParaRPr lang="en-GB" sz="1600" i="0" dirty="0">
              <a:solidFill>
                <a:srgbClr val="24272A"/>
              </a:solidFill>
              <a:effectLst/>
              <a:latin typeface="Aeroport Light" panose="02000000000000000000" pitchFamily="50" charset="0"/>
            </a:endParaRPr>
          </a:p>
          <a:p>
            <a:pPr marL="285750" indent="-285750" algn="l" fontAlgn="base">
              <a:spcAft>
                <a:spcPts val="375"/>
              </a:spcAft>
              <a:buFont typeface="Arial" panose="020B0604020202020204" pitchFamily="34" charset="0"/>
              <a:buChar char="•"/>
            </a:pPr>
            <a:r>
              <a:rPr lang="en-GB" sz="1600" i="0" dirty="0">
                <a:solidFill>
                  <a:srgbClr val="24272A"/>
                </a:solidFill>
                <a:effectLst/>
                <a:latin typeface="Aeroport Light" panose="02000000000000000000" pitchFamily="50" charset="0"/>
              </a:rPr>
              <a:t>Over a drink, they realised –they had the right experience to start a company that helps men understand the facts about their health and motivates them to be more proactive in tackling their problems.</a:t>
            </a:r>
          </a:p>
          <a:p>
            <a:pPr marL="285750" indent="-285750" algn="l" fontAlgn="base">
              <a:spcAft>
                <a:spcPts val="375"/>
              </a:spcAft>
              <a:buFont typeface="Arial" panose="020B0604020202020204" pitchFamily="34" charset="0"/>
              <a:buChar char="•"/>
            </a:pPr>
            <a:endParaRPr lang="en-GB" sz="1600" i="0" dirty="0">
              <a:solidFill>
                <a:srgbClr val="24272A"/>
              </a:solidFill>
              <a:effectLst/>
              <a:latin typeface="Aeroport Light" panose="02000000000000000000" pitchFamily="50" charset="0"/>
            </a:endParaRPr>
          </a:p>
          <a:p>
            <a:pPr marL="285750" indent="-285750" algn="l" fontAlgn="base">
              <a:spcAft>
                <a:spcPts val="375"/>
              </a:spcAft>
              <a:buFont typeface="Arial" panose="020B0604020202020204" pitchFamily="34" charset="0"/>
              <a:buChar char="•"/>
            </a:pPr>
            <a:r>
              <a:rPr lang="en-GB" sz="1600" i="0" dirty="0">
                <a:solidFill>
                  <a:srgbClr val="24272A"/>
                </a:solidFill>
                <a:effectLst/>
                <a:latin typeface="Aeroport Light" panose="02000000000000000000" pitchFamily="50" charset="0"/>
              </a:rPr>
              <a:t>Sons is </a:t>
            </a:r>
            <a:r>
              <a:rPr lang="en-GB" sz="1600" b="1" i="0" dirty="0">
                <a:solidFill>
                  <a:srgbClr val="24272A"/>
                </a:solidFill>
                <a:effectLst/>
                <a:latin typeface="Aeroport Light" panose="02000000000000000000" pitchFamily="50" charset="0"/>
              </a:rPr>
              <a:t>bringing men’s health and well-being into the 21st Century. </a:t>
            </a:r>
            <a:r>
              <a:rPr lang="en-GB" sz="1600" i="0" dirty="0">
                <a:solidFill>
                  <a:srgbClr val="24272A"/>
                </a:solidFill>
                <a:effectLst/>
                <a:latin typeface="Aeroport Light" panose="02000000000000000000" pitchFamily="50" charset="0"/>
              </a:rPr>
              <a:t>Less stigma, clearer information, more convenience, better results.</a:t>
            </a:r>
          </a:p>
        </p:txBody>
      </p:sp>
      <p:sp>
        <p:nvSpPr>
          <p:cNvPr id="2" name="Title 16">
            <a:extLst>
              <a:ext uri="{FF2B5EF4-FFF2-40B4-BE49-F238E27FC236}">
                <a16:creationId xmlns:a16="http://schemas.microsoft.com/office/drawing/2014/main" id="{AE522B34-E8D9-83BA-46E3-CE27B0AF351D}"/>
              </a:ext>
            </a:extLst>
          </p:cNvPr>
          <p:cNvSpPr txBox="1">
            <a:spLocks/>
          </p:cNvSpPr>
          <p:nvPr/>
        </p:nvSpPr>
        <p:spPr>
          <a:xfrm>
            <a:off x="299695" y="1134960"/>
            <a:ext cx="11592609" cy="621038"/>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1800" b="1">
                <a:solidFill>
                  <a:schemeClr val="tx1">
                    <a:lumMod val="90000"/>
                    <a:lumOff val="10000"/>
                  </a:schemeClr>
                </a:solidFill>
                <a:latin typeface="Aeroport Light" panose="02000000000000000000" pitchFamily="2" charset="77"/>
              </a:rPr>
              <a:t>Sons’ was founded after a lived experience of founders, Will and Adrian, and their desire to help people become happier, hairier and healthier</a:t>
            </a:r>
            <a:endParaRPr lang="en-US" sz="1800" b="1">
              <a:solidFill>
                <a:schemeClr val="tx1">
                  <a:lumMod val="90000"/>
                  <a:lumOff val="10000"/>
                </a:schemeClr>
              </a:solidFill>
              <a:latin typeface="Aeroport Light" panose="02000000000000000000" pitchFamily="2" charset="77"/>
            </a:endParaRPr>
          </a:p>
        </p:txBody>
      </p:sp>
      <p:pic>
        <p:nvPicPr>
          <p:cNvPr id="3" name="Picture 2">
            <a:extLst>
              <a:ext uri="{FF2B5EF4-FFF2-40B4-BE49-F238E27FC236}">
                <a16:creationId xmlns:a16="http://schemas.microsoft.com/office/drawing/2014/main" id="{C2619075-5C09-424A-9DA8-36949209B1A1}"/>
              </a:ext>
            </a:extLst>
          </p:cNvPr>
          <p:cNvPicPr>
            <a:picLocks noChangeAspect="1"/>
          </p:cNvPicPr>
          <p:nvPr/>
        </p:nvPicPr>
        <p:blipFill>
          <a:blip r:embed="rId4" cstate="print">
            <a:extLst>
              <a:ext uri="{28A0092B-C50C-407E-A947-70E740481C1C}">
                <a14:useLocalDpi xmlns:a14="http://schemas.microsoft.com/office/drawing/2010/main" val="0"/>
              </a:ext>
            </a:extLst>
          </a:blip>
          <a:srcRect l="1315" r="10223"/>
          <a:stretch>
            <a:fillRect/>
          </a:stretch>
        </p:blipFill>
        <p:spPr bwMode="auto">
          <a:xfrm>
            <a:off x="5608969" y="1894748"/>
            <a:ext cx="6325435" cy="4740266"/>
          </a:xfrm>
          <a:prstGeom prst="roundRect">
            <a:avLst>
              <a:gd name="adj" fmla="val 4231"/>
            </a:avLst>
          </a:prstGeom>
          <a:noFill/>
          <a:ln>
            <a:noFill/>
          </a:ln>
        </p:spPr>
      </p:pic>
    </p:spTree>
    <p:extLst>
      <p:ext uri="{BB962C8B-B14F-4D97-AF65-F5344CB8AC3E}">
        <p14:creationId xmlns:p14="http://schemas.microsoft.com/office/powerpoint/2010/main" val="4272303351"/>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3BCE4-0EB5-0AD0-6D3A-F3D4AF07EAC6}"/>
            </a:ext>
          </a:extLst>
        </p:cNvPr>
        <p:cNvGrpSpPr/>
        <p:nvPr/>
      </p:nvGrpSpPr>
      <p:grpSpPr>
        <a:xfrm>
          <a:off x="0" y="0"/>
          <a:ext cx="0" cy="0"/>
          <a:chOff x="0" y="0"/>
          <a:chExt cx="0" cy="0"/>
        </a:xfrm>
      </p:grpSpPr>
      <p:sp>
        <p:nvSpPr>
          <p:cNvPr id="4" name="Round Same-side Corner of Rectangle 52">
            <a:extLst>
              <a:ext uri="{FF2B5EF4-FFF2-40B4-BE49-F238E27FC236}">
                <a16:creationId xmlns:a16="http://schemas.microsoft.com/office/drawing/2014/main" id="{A17E3138-CEF1-F161-42F5-6B46B517AE38}"/>
              </a:ext>
            </a:extLst>
          </p:cNvPr>
          <p:cNvSpPr/>
          <p:nvPr/>
        </p:nvSpPr>
        <p:spPr>
          <a:xfrm rot="10800000">
            <a:off x="0" y="-1"/>
            <a:ext cx="12192000" cy="996211"/>
          </a:xfrm>
          <a:prstGeom prst="round2Same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6">
            <a:extLst>
              <a:ext uri="{FF2B5EF4-FFF2-40B4-BE49-F238E27FC236}">
                <a16:creationId xmlns:a16="http://schemas.microsoft.com/office/drawing/2014/main" id="{6D4F093E-FF81-190D-6EAB-324A683A38DB}"/>
              </a:ext>
            </a:extLst>
          </p:cNvPr>
          <p:cNvSpPr txBox="1">
            <a:spLocks/>
          </p:cNvSpPr>
          <p:nvPr/>
        </p:nvSpPr>
        <p:spPr>
          <a:xfrm>
            <a:off x="257322" y="340278"/>
            <a:ext cx="11380815" cy="444797"/>
          </a:xfrm>
          <a:prstGeom prst="rect">
            <a:avLst/>
          </a:prstGeom>
        </p:spPr>
        <p:txBody>
          <a:bodyPr vert="horz" lIns="0" tIns="0" rIns="0" bIns="0" rtlCol="0" anchor="t" anchorCtr="0">
            <a:noAutofit/>
          </a:bodyPr>
          <a:lstStyle>
            <a:lvl1pPr algn="l" defTabSz="914400" rtl="0" eaLnBrk="1" latinLnBrk="0" hangingPunct="1">
              <a:lnSpc>
                <a:spcPts val="2800"/>
              </a:lnSpc>
              <a:spcBef>
                <a:spcPct val="0"/>
              </a:spcBef>
              <a:buNone/>
              <a:defRPr sz="3000" b="1" kern="1200">
                <a:solidFill>
                  <a:schemeClr val="bg2"/>
                </a:solidFill>
                <a:latin typeface="+mj-lt"/>
                <a:ea typeface="+mj-ea"/>
                <a:cs typeface="+mj-cs"/>
              </a:defRPr>
            </a:lvl1pPr>
          </a:lstStyle>
          <a:p>
            <a:pPr marL="0" marR="0" lvl="0" indent="0" algn="l" defTabSz="914400" rtl="0" eaLnBrk="1" fontAlgn="auto" latinLnBrk="0" hangingPunct="1">
              <a:lnSpc>
                <a:spcPts val="2800"/>
              </a:lnSpc>
              <a:spcBef>
                <a:spcPct val="0"/>
              </a:spcBef>
              <a:spcAft>
                <a:spcPts val="0"/>
              </a:spcAft>
              <a:buClrTx/>
              <a:buSzTx/>
              <a:buFontTx/>
              <a:buNone/>
              <a:tabLst/>
              <a:defRPr/>
            </a:pPr>
            <a:r>
              <a:rPr kumimoji="0" lang="en-GB" sz="2600" b="1" i="0" u="none" strike="noStrike" kern="1200" cap="none" spc="0" normalizeH="0" baseline="0" noProof="0">
                <a:ln>
                  <a:noFill/>
                </a:ln>
                <a:solidFill>
                  <a:srgbClr val="EEFAD5"/>
                </a:solidFill>
                <a:effectLst/>
                <a:uLnTx/>
                <a:uFillTx/>
                <a:latin typeface="Aeroport"/>
                <a:ea typeface="+mj-ea"/>
                <a:cs typeface="+mj-cs"/>
              </a:rPr>
              <a:t>What is the problem and why does Sons exist?</a:t>
            </a:r>
          </a:p>
        </p:txBody>
      </p:sp>
      <p:sp>
        <p:nvSpPr>
          <p:cNvPr id="14" name="Rounded Rectangle 62">
            <a:extLst>
              <a:ext uri="{FF2B5EF4-FFF2-40B4-BE49-F238E27FC236}">
                <a16:creationId xmlns:a16="http://schemas.microsoft.com/office/drawing/2014/main" id="{DB9B088B-B0C5-30CC-132C-A0F9438E9D8B}"/>
              </a:ext>
            </a:extLst>
          </p:cNvPr>
          <p:cNvSpPr/>
          <p:nvPr/>
        </p:nvSpPr>
        <p:spPr>
          <a:xfrm>
            <a:off x="3223914" y="4351232"/>
            <a:ext cx="2670688" cy="1547578"/>
          </a:xfrm>
          <a:prstGeom prst="roundRect">
            <a:avLst>
              <a:gd name="adj" fmla="val 624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schemeClr val="tx1"/>
                </a:solidFill>
                <a:effectLst/>
                <a:uLnTx/>
                <a:uFillTx/>
                <a:ea typeface="+mn-ea"/>
                <a:cs typeface="+mn-cs"/>
              </a:rPr>
              <a:t>Onl</a:t>
            </a:r>
            <a:r>
              <a:rPr lang="en-GB" sz="1600" b="1">
                <a:solidFill>
                  <a:schemeClr val="tx1"/>
                </a:solidFill>
              </a:rPr>
              <a:t>y </a:t>
            </a:r>
            <a:r>
              <a:rPr kumimoji="0" lang="en-GB" sz="1600" b="1" i="0" u="none" strike="noStrike" kern="1200" cap="none" spc="0" normalizeH="0" baseline="0" noProof="0">
                <a:ln>
                  <a:noFill/>
                </a:ln>
                <a:solidFill>
                  <a:schemeClr val="tx1"/>
                </a:solidFill>
                <a:effectLst/>
                <a:uLnTx/>
                <a:uFillTx/>
              </a:rPr>
              <a:t>11% </a:t>
            </a:r>
            <a:r>
              <a:rPr kumimoji="0" lang="en-GB" sz="1600" b="0" i="0" u="none" strike="noStrike" kern="1200" cap="none" spc="0" normalizeH="0" baseline="0" noProof="0">
                <a:ln>
                  <a:noFill/>
                </a:ln>
                <a:solidFill>
                  <a:schemeClr val="tx1"/>
                </a:solidFill>
                <a:effectLst/>
                <a:uLnTx/>
                <a:uFillTx/>
              </a:rPr>
              <a:t>of men visit a </a:t>
            </a:r>
            <a:r>
              <a:rPr kumimoji="0" lang="en-GB" sz="1600" b="1" i="0" u="none" strike="noStrike" kern="1200" cap="none" spc="0" normalizeH="0" baseline="0" noProof="0">
                <a:ln>
                  <a:noFill/>
                </a:ln>
                <a:solidFill>
                  <a:schemeClr val="tx1"/>
                </a:solidFill>
                <a:effectLst/>
                <a:uLnTx/>
                <a:uFillTx/>
              </a:rPr>
              <a:t>clinic or professional</a:t>
            </a:r>
            <a:r>
              <a:rPr lang="en-GB" sz="1600" b="1">
                <a:solidFill>
                  <a:schemeClr val="tx1"/>
                </a:solidFill>
              </a:rPr>
              <a:t> </a:t>
            </a:r>
            <a:r>
              <a:rPr lang="en-GB" sz="1600">
                <a:solidFill>
                  <a:schemeClr val="tx1"/>
                </a:solidFill>
              </a:rPr>
              <a:t>when they start experiencing hair loss</a:t>
            </a:r>
            <a:r>
              <a:rPr lang="en-GB" sz="1600" baseline="30000">
                <a:solidFill>
                  <a:schemeClr val="tx1"/>
                </a:solidFill>
              </a:rPr>
              <a:t>2</a:t>
            </a:r>
          </a:p>
        </p:txBody>
      </p:sp>
      <p:sp>
        <p:nvSpPr>
          <p:cNvPr id="13" name="Rounded Rectangle 59">
            <a:extLst>
              <a:ext uri="{FF2B5EF4-FFF2-40B4-BE49-F238E27FC236}">
                <a16:creationId xmlns:a16="http://schemas.microsoft.com/office/drawing/2014/main" id="{BF3D8AB0-652C-258D-EC6D-F55DCD201173}"/>
              </a:ext>
            </a:extLst>
          </p:cNvPr>
          <p:cNvSpPr/>
          <p:nvPr/>
        </p:nvSpPr>
        <p:spPr>
          <a:xfrm>
            <a:off x="380173" y="4351232"/>
            <a:ext cx="2670688" cy="1547578"/>
          </a:xfrm>
          <a:prstGeom prst="roundRect">
            <a:avLst>
              <a:gd name="adj" fmla="val 624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a:solidFill>
                  <a:schemeClr val="tx1"/>
                </a:solidFill>
              </a:rPr>
              <a:t>Male pattern hair loss is something that </a:t>
            </a:r>
            <a:r>
              <a:rPr kumimoji="0" lang="en-GB" sz="1600" b="1" i="0" u="none" strike="noStrike" kern="1200" cap="none" spc="0" normalizeH="0" baseline="0" noProof="0">
                <a:ln>
                  <a:noFill/>
                </a:ln>
                <a:solidFill>
                  <a:schemeClr val="tx1"/>
                </a:solidFill>
                <a:effectLst/>
                <a:uLnTx/>
                <a:uFillTx/>
              </a:rPr>
              <a:t>nearly 80% of men will experience</a:t>
            </a:r>
            <a:r>
              <a:rPr kumimoji="0" lang="en-GB" sz="1600" b="1" i="0" u="none" strike="noStrike" kern="1200" cap="none" spc="0" normalizeH="0" baseline="30000" noProof="0">
                <a:ln>
                  <a:noFill/>
                </a:ln>
                <a:solidFill>
                  <a:schemeClr val="tx1"/>
                </a:solidFill>
                <a:effectLst/>
                <a:uLnTx/>
                <a:uFillTx/>
              </a:rPr>
              <a:t>1</a:t>
            </a:r>
            <a:r>
              <a:rPr kumimoji="0" lang="en-GB" sz="1600" b="1" i="0" u="none" strike="noStrike" kern="1200" cap="none" spc="0" normalizeH="0" baseline="0" noProof="0">
                <a:ln>
                  <a:noFill/>
                </a:ln>
                <a:solidFill>
                  <a:schemeClr val="tx1"/>
                </a:solidFill>
                <a:effectLst/>
                <a:uLnTx/>
                <a:uFillTx/>
              </a:rPr>
              <a:t> </a:t>
            </a:r>
            <a:r>
              <a:rPr kumimoji="0" lang="en-GB" sz="1600" b="0" i="0" u="none" strike="noStrike" kern="1200" cap="none" spc="0" normalizeH="0" baseline="0" noProof="0">
                <a:ln>
                  <a:noFill/>
                </a:ln>
                <a:solidFill>
                  <a:schemeClr val="tx1"/>
                </a:solidFill>
                <a:effectLst/>
                <a:uLnTx/>
                <a:uFillTx/>
                <a:ea typeface="+mn-ea"/>
                <a:cs typeface="+mn-cs"/>
              </a:rPr>
              <a:t>to some degree in their lifetime</a:t>
            </a:r>
          </a:p>
        </p:txBody>
      </p:sp>
      <p:pic>
        <p:nvPicPr>
          <p:cNvPr id="3074" name="Picture 2" descr="Icon of a man with thinning hair baldness image of aga | Premium Vector">
            <a:extLst>
              <a:ext uri="{FF2B5EF4-FFF2-40B4-BE49-F238E27FC236}">
                <a16:creationId xmlns:a16="http://schemas.microsoft.com/office/drawing/2014/main" id="{E115D3C6-DFD5-C5F1-39D8-3D27B9F0B36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7322" y="2344896"/>
            <a:ext cx="1819168" cy="1136253"/>
          </a:xfrm>
          <a:prstGeom prst="rect">
            <a:avLst/>
          </a:prstGeom>
          <a:noFill/>
          <a:extLst>
            <a:ext uri="{909E8E84-426E-40DD-AFC4-6F175D3DCCD1}">
              <a14:hiddenFill xmlns:a14="http://schemas.microsoft.com/office/drawing/2010/main">
                <a:solidFill>
                  <a:srgbClr val="FFFFFF"/>
                </a:solidFill>
              </a14:hiddenFill>
            </a:ext>
          </a:extLst>
        </p:spPr>
      </p:pic>
      <p:sp>
        <p:nvSpPr>
          <p:cNvPr id="26" name="Oval 25">
            <a:extLst>
              <a:ext uri="{FF2B5EF4-FFF2-40B4-BE49-F238E27FC236}">
                <a16:creationId xmlns:a16="http://schemas.microsoft.com/office/drawing/2014/main" id="{BA01BD20-7D7A-8642-D2CD-493BDE4AA9C8}"/>
              </a:ext>
            </a:extLst>
          </p:cNvPr>
          <p:cNvSpPr/>
          <p:nvPr/>
        </p:nvSpPr>
        <p:spPr>
          <a:xfrm>
            <a:off x="4356945" y="2472385"/>
            <a:ext cx="861029" cy="857535"/>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GB">
                <a:solidFill>
                  <a:srgbClr val="4100E6"/>
                </a:solidFill>
                <a:latin typeface="Aeroport" panose="02000000000000000000" pitchFamily="50" charset="0"/>
              </a:rPr>
              <a:t>11%</a:t>
            </a:r>
          </a:p>
        </p:txBody>
      </p:sp>
      <p:pic>
        <p:nvPicPr>
          <p:cNvPr id="30" name="Graphic 29" descr="Medicine outline">
            <a:extLst>
              <a:ext uri="{FF2B5EF4-FFF2-40B4-BE49-F238E27FC236}">
                <a16:creationId xmlns:a16="http://schemas.microsoft.com/office/drawing/2014/main" id="{E4DDFC96-DCC6-98A7-7397-2112685B532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31856" y="2466995"/>
            <a:ext cx="1000881" cy="1000881"/>
          </a:xfrm>
          <a:prstGeom prst="rect">
            <a:avLst/>
          </a:prstGeom>
        </p:spPr>
      </p:pic>
      <p:sp>
        <p:nvSpPr>
          <p:cNvPr id="31" name="Rounded Rectangle 47">
            <a:extLst>
              <a:ext uri="{FF2B5EF4-FFF2-40B4-BE49-F238E27FC236}">
                <a16:creationId xmlns:a16="http://schemas.microsoft.com/office/drawing/2014/main" id="{60C513B5-DA29-1D78-2709-C4DE01B67FA2}"/>
              </a:ext>
            </a:extLst>
          </p:cNvPr>
          <p:cNvSpPr/>
          <p:nvPr/>
        </p:nvSpPr>
        <p:spPr>
          <a:xfrm>
            <a:off x="345827" y="1164279"/>
            <a:ext cx="8761597" cy="491782"/>
          </a:xfrm>
          <a:prstGeom prst="roundRect">
            <a:avLst>
              <a:gd name="adj" fmla="val 28951"/>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a:solidFill>
                  <a:schemeClr val="bg1"/>
                </a:solidFill>
                <a:latin typeface="+mj-lt"/>
              </a:rPr>
              <a:t>The issue </a:t>
            </a:r>
            <a:endParaRPr kumimoji="0" lang="en-GB" sz="2400" b="0" i="0" u="none" strike="noStrike" kern="1200" cap="none" spc="0" normalizeH="0" baseline="0" noProof="0">
              <a:ln>
                <a:noFill/>
              </a:ln>
              <a:solidFill>
                <a:schemeClr val="bg1"/>
              </a:solidFill>
              <a:effectLst/>
              <a:uLnTx/>
              <a:uFillTx/>
              <a:latin typeface="+mj-lt"/>
              <a:ea typeface="+mn-ea"/>
              <a:cs typeface="+mn-cs"/>
            </a:endParaRPr>
          </a:p>
        </p:txBody>
      </p:sp>
      <p:sp>
        <p:nvSpPr>
          <p:cNvPr id="33" name="Rounded Rectangle 62">
            <a:extLst>
              <a:ext uri="{FF2B5EF4-FFF2-40B4-BE49-F238E27FC236}">
                <a16:creationId xmlns:a16="http://schemas.microsoft.com/office/drawing/2014/main" id="{C0887B03-C352-6232-F69A-D3B606BBE7F9}"/>
              </a:ext>
            </a:extLst>
          </p:cNvPr>
          <p:cNvSpPr/>
          <p:nvPr/>
        </p:nvSpPr>
        <p:spPr>
          <a:xfrm>
            <a:off x="6159085" y="4351232"/>
            <a:ext cx="2670688" cy="1547578"/>
          </a:xfrm>
          <a:prstGeom prst="roundRect">
            <a:avLst>
              <a:gd name="adj" fmla="val 624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a:solidFill>
                  <a:schemeClr val="tx1"/>
                </a:solidFill>
              </a:rPr>
              <a:t>7</a:t>
            </a:r>
            <a:r>
              <a:rPr kumimoji="0" lang="en-GB" sz="1600" b="1" i="0" u="none" strike="noStrike" kern="1200" cap="none" spc="0" normalizeH="0" baseline="0" noProof="0">
                <a:ln>
                  <a:noFill/>
                </a:ln>
                <a:solidFill>
                  <a:schemeClr val="tx1"/>
                </a:solidFill>
                <a:effectLst/>
                <a:uLnTx/>
                <a:uFillTx/>
                <a:ea typeface="+mn-ea"/>
                <a:cs typeface="+mn-cs"/>
              </a:rPr>
              <a:t>0%</a:t>
            </a:r>
            <a:r>
              <a:rPr lang="en-GB" sz="1600" baseline="30000">
                <a:solidFill>
                  <a:schemeClr val="tx1"/>
                </a:solidFill>
              </a:rPr>
              <a:t>3</a:t>
            </a:r>
            <a:r>
              <a:rPr kumimoji="0" lang="en-GB" sz="1600" b="0" i="0" u="none" strike="noStrike" kern="1200" cap="none" spc="0" normalizeH="0" baseline="0" noProof="0">
                <a:ln>
                  <a:noFill/>
                </a:ln>
                <a:solidFill>
                  <a:schemeClr val="tx1"/>
                </a:solidFill>
                <a:effectLst/>
                <a:uLnTx/>
                <a:uFillTx/>
                <a:ea typeface="+mn-ea"/>
                <a:cs typeface="+mn-cs"/>
              </a:rPr>
              <a:t> of men say hair loss </a:t>
            </a:r>
            <a:r>
              <a:rPr kumimoji="0" lang="en-GB" sz="1600" b="0" i="0" u="none" strike="noStrike" kern="1200" cap="none" spc="0" normalizeH="0" baseline="0" noProof="0">
                <a:ln>
                  <a:noFill/>
                </a:ln>
                <a:solidFill>
                  <a:schemeClr val="tx1"/>
                </a:solidFill>
                <a:effectLst/>
                <a:uLnTx/>
                <a:uFillTx/>
              </a:rPr>
              <a:t>impacts </a:t>
            </a:r>
            <a:r>
              <a:rPr kumimoji="0" lang="en-GB" sz="1600" b="1" i="0" u="none" strike="noStrike" kern="1200" cap="none" spc="0" normalizeH="0" baseline="0" noProof="0">
                <a:ln>
                  <a:noFill/>
                </a:ln>
                <a:solidFill>
                  <a:schemeClr val="tx1"/>
                </a:solidFill>
                <a:effectLst/>
                <a:uLnTx/>
                <a:uFillTx/>
              </a:rPr>
              <a:t>their self confidence </a:t>
            </a:r>
          </a:p>
        </p:txBody>
      </p:sp>
      <p:sp>
        <p:nvSpPr>
          <p:cNvPr id="34" name="Oval 33">
            <a:extLst>
              <a:ext uri="{FF2B5EF4-FFF2-40B4-BE49-F238E27FC236}">
                <a16:creationId xmlns:a16="http://schemas.microsoft.com/office/drawing/2014/main" id="{5A0AB1FE-D747-D0DC-5598-C96E2D742421}"/>
              </a:ext>
            </a:extLst>
          </p:cNvPr>
          <p:cNvSpPr/>
          <p:nvPr/>
        </p:nvSpPr>
        <p:spPr>
          <a:xfrm>
            <a:off x="7873106" y="2472385"/>
            <a:ext cx="861029" cy="857535"/>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a:solidFill>
                  <a:srgbClr val="4100E6"/>
                </a:solidFill>
                <a:latin typeface="Aeroport" panose="02000000000000000000" pitchFamily="50" charset="0"/>
              </a:rPr>
              <a:t>70%</a:t>
            </a:r>
          </a:p>
        </p:txBody>
      </p:sp>
      <p:pic>
        <p:nvPicPr>
          <p:cNvPr id="39" name="Picture 38">
            <a:extLst>
              <a:ext uri="{FF2B5EF4-FFF2-40B4-BE49-F238E27FC236}">
                <a16:creationId xmlns:a16="http://schemas.microsoft.com/office/drawing/2014/main" id="{A9E52FC1-EC62-C498-77F4-4E52C1A43106}"/>
              </a:ext>
            </a:extLst>
          </p:cNvPr>
          <p:cNvPicPr>
            <a:picLocks noChangeAspect="1"/>
          </p:cNvPicPr>
          <p:nvPr/>
        </p:nvPicPr>
        <p:blipFill>
          <a:blip r:embed="rId5"/>
          <a:srcRect t="1872" r="12741" b="1872"/>
          <a:stretch>
            <a:fillRect/>
          </a:stretch>
        </p:blipFill>
        <p:spPr>
          <a:xfrm>
            <a:off x="9107424" y="1843130"/>
            <a:ext cx="2434719" cy="4055680"/>
          </a:xfrm>
          <a:prstGeom prst="roundRect">
            <a:avLst>
              <a:gd name="adj" fmla="val 3331"/>
            </a:avLst>
          </a:prstGeom>
          <a:effectLst/>
        </p:spPr>
      </p:pic>
      <p:sp>
        <p:nvSpPr>
          <p:cNvPr id="12" name="TextBox 11">
            <a:extLst>
              <a:ext uri="{FF2B5EF4-FFF2-40B4-BE49-F238E27FC236}">
                <a16:creationId xmlns:a16="http://schemas.microsoft.com/office/drawing/2014/main" id="{78234B6B-BFBA-0F20-EADC-7A51C02283F1}"/>
              </a:ext>
            </a:extLst>
          </p:cNvPr>
          <p:cNvSpPr txBox="1"/>
          <p:nvPr/>
        </p:nvSpPr>
        <p:spPr>
          <a:xfrm>
            <a:off x="134471" y="6632909"/>
            <a:ext cx="11803529" cy="215444"/>
          </a:xfrm>
          <a:prstGeom prst="rect">
            <a:avLst/>
          </a:prstGeom>
          <a:noFill/>
        </p:spPr>
        <p:txBody>
          <a:bodyPr wrap="square" rtlCol="0">
            <a:spAutoFit/>
          </a:bodyPr>
          <a:lstStyle/>
          <a:p>
            <a:r>
              <a:rPr lang="en-GB" sz="800">
                <a:latin typeface="Aeroport Light" panose="02000000000000000000" pitchFamily="50" charset="0"/>
              </a:rPr>
              <a:t>Notes: (1) Source: Grand View Research Alopecia Market 2025-2030, (2) Lloyds </a:t>
            </a:r>
            <a:r>
              <a:rPr lang="en-GB" sz="800" err="1">
                <a:latin typeface="Aeroport Light" panose="02000000000000000000" pitchFamily="50" charset="0"/>
              </a:rPr>
              <a:t>Pharamcy</a:t>
            </a:r>
            <a:r>
              <a:rPr lang="en-GB" sz="800">
                <a:latin typeface="Aeroport Light" panose="02000000000000000000" pitchFamily="50" charset="0"/>
              </a:rPr>
              <a:t> survey, (3) Source: Current medical research and opinion vol. 21,11 (2005): 1829-36</a:t>
            </a:r>
          </a:p>
        </p:txBody>
      </p:sp>
      <p:sp>
        <p:nvSpPr>
          <p:cNvPr id="3" name="Oval 2">
            <a:extLst>
              <a:ext uri="{FF2B5EF4-FFF2-40B4-BE49-F238E27FC236}">
                <a16:creationId xmlns:a16="http://schemas.microsoft.com/office/drawing/2014/main" id="{98F373A0-A1F2-ADE0-1E5D-52C9EA6F41CF}"/>
              </a:ext>
            </a:extLst>
          </p:cNvPr>
          <p:cNvSpPr/>
          <p:nvPr/>
        </p:nvSpPr>
        <p:spPr>
          <a:xfrm>
            <a:off x="1693436" y="2472385"/>
            <a:ext cx="861029" cy="857535"/>
          </a:xfrm>
          <a:prstGeom prst="ellipse">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GB">
                <a:solidFill>
                  <a:srgbClr val="4100E6"/>
                </a:solidFill>
                <a:latin typeface="Aeroport" panose="02000000000000000000" pitchFamily="50" charset="0"/>
              </a:rPr>
              <a:t>80%</a:t>
            </a:r>
          </a:p>
        </p:txBody>
      </p:sp>
      <p:sp>
        <p:nvSpPr>
          <p:cNvPr id="6" name="Isosceles Triangle 5">
            <a:extLst>
              <a:ext uri="{FF2B5EF4-FFF2-40B4-BE49-F238E27FC236}">
                <a16:creationId xmlns:a16="http://schemas.microsoft.com/office/drawing/2014/main" id="{1049070F-C18C-17A3-54FF-0DD18DE1DAE1}"/>
              </a:ext>
            </a:extLst>
          </p:cNvPr>
          <p:cNvSpPr/>
          <p:nvPr/>
        </p:nvSpPr>
        <p:spPr>
          <a:xfrm rot="10800000">
            <a:off x="1166906" y="3794760"/>
            <a:ext cx="909584" cy="397382"/>
          </a:xfrm>
          <a:prstGeom prst="triangl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144291AC-2C7D-573C-44B7-00D6EAF910A0}"/>
              </a:ext>
            </a:extLst>
          </p:cNvPr>
          <p:cNvSpPr/>
          <p:nvPr/>
        </p:nvSpPr>
        <p:spPr>
          <a:xfrm rot="10800000">
            <a:off x="4104466" y="3781342"/>
            <a:ext cx="909584" cy="397382"/>
          </a:xfrm>
          <a:prstGeom prst="triangl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0230BCA1-DBCF-575D-4C3B-6AA7C5AAD6C0}"/>
              </a:ext>
            </a:extLst>
          </p:cNvPr>
          <p:cNvSpPr/>
          <p:nvPr/>
        </p:nvSpPr>
        <p:spPr>
          <a:xfrm rot="10800000">
            <a:off x="7042025" y="3794760"/>
            <a:ext cx="909584" cy="397382"/>
          </a:xfrm>
          <a:prstGeom prst="triangl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Is Hair Loss Affecting Your Confidence?">
            <a:extLst>
              <a:ext uri="{FF2B5EF4-FFF2-40B4-BE49-F238E27FC236}">
                <a16:creationId xmlns:a16="http://schemas.microsoft.com/office/drawing/2014/main" id="{6B44AB85-006B-0B3C-A1EF-54C58AD40914}"/>
              </a:ext>
            </a:extLst>
          </p:cNvPr>
          <p:cNvPicPr>
            <a:picLocks noChangeAspect="1"/>
          </p:cNvPicPr>
          <p:nvPr/>
        </p:nvPicPr>
        <p:blipFill>
          <a:blip r:embed="rId6"/>
          <a:srcRect t="24374" r="56510" b="5936"/>
          <a:stretch>
            <a:fillRect/>
          </a:stretch>
        </p:blipFill>
        <p:spPr>
          <a:xfrm>
            <a:off x="6872225" y="2466995"/>
            <a:ext cx="1000881" cy="977631"/>
          </a:xfrm>
          <a:prstGeom prst="rect">
            <a:avLst/>
          </a:prstGeom>
        </p:spPr>
      </p:pic>
    </p:spTree>
    <p:extLst>
      <p:ext uri="{BB962C8B-B14F-4D97-AF65-F5344CB8AC3E}">
        <p14:creationId xmlns:p14="http://schemas.microsoft.com/office/powerpoint/2010/main" val="3509202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A7767-6795-303E-BD84-C9A8789707DD}"/>
            </a:ext>
          </a:extLst>
        </p:cNvPr>
        <p:cNvGrpSpPr/>
        <p:nvPr/>
      </p:nvGrpSpPr>
      <p:grpSpPr>
        <a:xfrm>
          <a:off x="0" y="0"/>
          <a:ext cx="0" cy="0"/>
          <a:chOff x="0" y="0"/>
          <a:chExt cx="0" cy="0"/>
        </a:xfrm>
      </p:grpSpPr>
      <p:sp>
        <p:nvSpPr>
          <p:cNvPr id="53" name="Round Same-side Corner of Rectangle 52">
            <a:extLst>
              <a:ext uri="{FF2B5EF4-FFF2-40B4-BE49-F238E27FC236}">
                <a16:creationId xmlns:a16="http://schemas.microsoft.com/office/drawing/2014/main" id="{695891E5-B589-5D6C-E2D7-9A849284E27C}"/>
              </a:ext>
            </a:extLst>
          </p:cNvPr>
          <p:cNvSpPr/>
          <p:nvPr/>
        </p:nvSpPr>
        <p:spPr>
          <a:xfrm rot="10800000">
            <a:off x="0" y="-1"/>
            <a:ext cx="12192000" cy="996211"/>
          </a:xfrm>
          <a:prstGeom prst="round2Same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6">
            <a:extLst>
              <a:ext uri="{FF2B5EF4-FFF2-40B4-BE49-F238E27FC236}">
                <a16:creationId xmlns:a16="http://schemas.microsoft.com/office/drawing/2014/main" id="{03E45A63-E275-83AD-6716-C8B7517ACA2F}"/>
              </a:ext>
            </a:extLst>
          </p:cNvPr>
          <p:cNvSpPr txBox="1">
            <a:spLocks/>
          </p:cNvSpPr>
          <p:nvPr/>
        </p:nvSpPr>
        <p:spPr>
          <a:xfrm>
            <a:off x="341794" y="146125"/>
            <a:ext cx="10782030" cy="444797"/>
          </a:xfrm>
          <a:prstGeom prst="rect">
            <a:avLst/>
          </a:prstGeom>
        </p:spPr>
        <p:txBody>
          <a:bodyPr vert="horz" lIns="0" tIns="0" rIns="0" bIns="0" rtlCol="0" anchor="t" anchorCtr="0">
            <a:noAutofit/>
          </a:bodyPr>
          <a:lstStyle>
            <a:lvl1pPr algn="l" defTabSz="914400" rtl="0" eaLnBrk="1" latinLnBrk="0" hangingPunct="1">
              <a:lnSpc>
                <a:spcPts val="2800"/>
              </a:lnSpc>
              <a:spcBef>
                <a:spcPct val="0"/>
              </a:spcBef>
              <a:buNone/>
              <a:defRPr sz="3000" b="1" kern="1200">
                <a:solidFill>
                  <a:schemeClr val="bg2"/>
                </a:solidFill>
                <a:latin typeface="+mj-lt"/>
                <a:ea typeface="+mj-ea"/>
                <a:cs typeface="+mj-cs"/>
              </a:defRPr>
            </a:lvl1pPr>
          </a:lstStyle>
          <a:p>
            <a:pPr lvl="0">
              <a:defRPr/>
            </a:pPr>
            <a:r>
              <a:rPr kumimoji="0" lang="en-GB" sz="2600" b="1" i="0" u="none" strike="noStrike" kern="1200" cap="none" spc="0" normalizeH="0" baseline="0" noProof="0">
                <a:ln>
                  <a:noFill/>
                </a:ln>
                <a:solidFill>
                  <a:srgbClr val="EEFAD5"/>
                </a:solidFill>
                <a:effectLst/>
                <a:uLnTx/>
                <a:uFillTx/>
                <a:latin typeface="Aeroport"/>
                <a:ea typeface="+mj-ea"/>
                <a:cs typeface="+mj-cs"/>
              </a:rPr>
              <a:t>So we </a:t>
            </a:r>
            <a:r>
              <a:rPr lang="en-GB" sz="2600">
                <a:solidFill>
                  <a:srgbClr val="EEFAD5"/>
                </a:solidFill>
                <a:latin typeface="Aeroport"/>
              </a:rPr>
              <a:t>c</a:t>
            </a:r>
            <a:r>
              <a:rPr kumimoji="0" lang="en-GB" sz="2600" b="1" i="0" u="none" strike="noStrike" kern="1200" cap="none" spc="0" normalizeH="0" baseline="0" noProof="0" err="1">
                <a:ln>
                  <a:noFill/>
                </a:ln>
                <a:solidFill>
                  <a:srgbClr val="EEFAD5"/>
                </a:solidFill>
                <a:effectLst/>
                <a:uLnTx/>
                <a:uFillTx/>
                <a:latin typeface="Aeroport"/>
                <a:ea typeface="+mj-ea"/>
                <a:cs typeface="+mj-cs"/>
              </a:rPr>
              <a:t>reated</a:t>
            </a:r>
            <a:r>
              <a:rPr kumimoji="0" lang="en-GB" sz="2600" b="1" i="0" u="none" strike="noStrike" kern="1200" cap="none" spc="0" normalizeH="0" baseline="0" noProof="0">
                <a:ln>
                  <a:noFill/>
                </a:ln>
                <a:solidFill>
                  <a:srgbClr val="EEFAD5"/>
                </a:solidFill>
                <a:effectLst/>
                <a:uLnTx/>
                <a:uFillTx/>
                <a:latin typeface="Aeroport"/>
                <a:ea typeface="+mj-ea"/>
                <a:cs typeface="+mj-cs"/>
              </a:rPr>
              <a:t> a modern lifestyle brand that is grounded in an authentic story to help remove the stigma of hair loss</a:t>
            </a:r>
          </a:p>
        </p:txBody>
      </p:sp>
      <p:pic>
        <p:nvPicPr>
          <p:cNvPr id="21" name="Picture 20">
            <a:extLst>
              <a:ext uri="{FF2B5EF4-FFF2-40B4-BE49-F238E27FC236}">
                <a16:creationId xmlns:a16="http://schemas.microsoft.com/office/drawing/2014/main" id="{41DDDBF8-4369-C727-996E-AAD8BDC994F2}"/>
              </a:ext>
            </a:extLst>
          </p:cNvPr>
          <p:cNvPicPr>
            <a:picLocks noChangeAspect="1"/>
          </p:cNvPicPr>
          <p:nvPr/>
        </p:nvPicPr>
        <p:blipFill>
          <a:blip r:embed="rId4"/>
          <a:srcRect l="15733" r="3619"/>
          <a:stretch>
            <a:fillRect/>
          </a:stretch>
        </p:blipFill>
        <p:spPr>
          <a:xfrm>
            <a:off x="8048400" y="1854876"/>
            <a:ext cx="3600000" cy="4731613"/>
          </a:xfrm>
          <a:prstGeom prst="roundRect">
            <a:avLst>
              <a:gd name="adj" fmla="val 5839"/>
            </a:avLst>
          </a:prstGeom>
        </p:spPr>
      </p:pic>
      <p:sp>
        <p:nvSpPr>
          <p:cNvPr id="35" name="Rounded Rectangle 47">
            <a:extLst>
              <a:ext uri="{FF2B5EF4-FFF2-40B4-BE49-F238E27FC236}">
                <a16:creationId xmlns:a16="http://schemas.microsoft.com/office/drawing/2014/main" id="{202540CF-0EE3-F7F7-5362-7FDAA38A1533}"/>
              </a:ext>
            </a:extLst>
          </p:cNvPr>
          <p:cNvSpPr/>
          <p:nvPr/>
        </p:nvSpPr>
        <p:spPr>
          <a:xfrm>
            <a:off x="8572975" y="2587134"/>
            <a:ext cx="2550849" cy="841866"/>
          </a:xfrm>
          <a:prstGeom prst="roundRect">
            <a:avLst>
              <a:gd name="adj" fmla="val 50000"/>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a:ln>
                  <a:noFill/>
                </a:ln>
                <a:solidFill>
                  <a:schemeClr val="bg1"/>
                </a:solidFill>
                <a:effectLst/>
                <a:uLnTx/>
                <a:uFillTx/>
                <a:latin typeface="Aeroport" panose="02000000000000000000" pitchFamily="50" charset="0"/>
              </a:rPr>
              <a:t>Back guys to tackle hair loss and get on with life!</a:t>
            </a:r>
          </a:p>
        </p:txBody>
      </p:sp>
      <p:sp>
        <p:nvSpPr>
          <p:cNvPr id="40" name="Rounded Rectangle 45">
            <a:extLst>
              <a:ext uri="{FF2B5EF4-FFF2-40B4-BE49-F238E27FC236}">
                <a16:creationId xmlns:a16="http://schemas.microsoft.com/office/drawing/2014/main" id="{4F22ECF9-61AF-E353-D4F5-F81E551C7DF4}"/>
              </a:ext>
            </a:extLst>
          </p:cNvPr>
          <p:cNvSpPr/>
          <p:nvPr/>
        </p:nvSpPr>
        <p:spPr>
          <a:xfrm>
            <a:off x="4224387" y="1846630"/>
            <a:ext cx="3600000" cy="4731613"/>
          </a:xfrm>
          <a:prstGeom prst="roundRect">
            <a:avLst>
              <a:gd name="adj" fmla="val 4680"/>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i="0" u="none" strike="noStrike" kern="1200" cap="none" spc="0" normalizeH="0" baseline="0" noProof="0">
              <a:ln>
                <a:noFill/>
              </a:ln>
              <a:solidFill>
                <a:schemeClr val="tx1"/>
              </a:solidFill>
              <a:effectLst/>
              <a:uLnTx/>
              <a:uFillTx/>
              <a:latin typeface="Aeroport Light"/>
              <a:ea typeface="+mn-ea"/>
              <a:cs typeface="+mn-cs"/>
            </a:endParaRPr>
          </a:p>
        </p:txBody>
      </p:sp>
      <p:sp>
        <p:nvSpPr>
          <p:cNvPr id="41" name="Rounded Rectangle 47">
            <a:extLst>
              <a:ext uri="{FF2B5EF4-FFF2-40B4-BE49-F238E27FC236}">
                <a16:creationId xmlns:a16="http://schemas.microsoft.com/office/drawing/2014/main" id="{6ADCDF8E-D0F4-4803-E09F-16A614CB43A9}"/>
              </a:ext>
            </a:extLst>
          </p:cNvPr>
          <p:cNvSpPr/>
          <p:nvPr/>
        </p:nvSpPr>
        <p:spPr>
          <a:xfrm>
            <a:off x="4552133" y="1728469"/>
            <a:ext cx="2916000" cy="252816"/>
          </a:xfrm>
          <a:prstGeom prst="roundRect">
            <a:avLst>
              <a:gd name="adj" fmla="val 50000"/>
            </a:avLst>
          </a:prstGeom>
          <a:solidFill>
            <a:srgbClr val="CFFE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Aeroport Light"/>
              </a:rPr>
              <a:t>What is special about Sons?</a:t>
            </a:r>
          </a:p>
        </p:txBody>
      </p:sp>
      <p:sp>
        <p:nvSpPr>
          <p:cNvPr id="42" name="Rounded Rectangle 45">
            <a:extLst>
              <a:ext uri="{FF2B5EF4-FFF2-40B4-BE49-F238E27FC236}">
                <a16:creationId xmlns:a16="http://schemas.microsoft.com/office/drawing/2014/main" id="{7C3A2FC0-3DD4-4D05-D718-3EF08E9ADC20}"/>
              </a:ext>
            </a:extLst>
          </p:cNvPr>
          <p:cNvSpPr/>
          <p:nvPr/>
        </p:nvSpPr>
        <p:spPr>
          <a:xfrm>
            <a:off x="4681837" y="2370440"/>
            <a:ext cx="2401788" cy="949811"/>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Aeroport Light"/>
              </a:rPr>
              <a:t>The only brand in this space that is 100% focused on hair</a:t>
            </a:r>
          </a:p>
        </p:txBody>
      </p:sp>
      <p:sp>
        <p:nvSpPr>
          <p:cNvPr id="43" name="Rounded Rectangle 9">
            <a:extLst>
              <a:ext uri="{FF2B5EF4-FFF2-40B4-BE49-F238E27FC236}">
                <a16:creationId xmlns:a16="http://schemas.microsoft.com/office/drawing/2014/main" id="{8F549FFF-2F5C-59B6-FEA2-0A3E36A65F24}"/>
              </a:ext>
            </a:extLst>
          </p:cNvPr>
          <p:cNvSpPr/>
          <p:nvPr/>
        </p:nvSpPr>
        <p:spPr>
          <a:xfrm>
            <a:off x="4681837" y="3736813"/>
            <a:ext cx="2401788" cy="949812"/>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Aeroport Light"/>
              </a:rPr>
              <a:t>Sons does things properly – first line medically endorsed and licensed treatments</a:t>
            </a:r>
          </a:p>
        </p:txBody>
      </p:sp>
      <p:sp>
        <p:nvSpPr>
          <p:cNvPr id="44" name="Rounded Rectangle 3">
            <a:extLst>
              <a:ext uri="{FF2B5EF4-FFF2-40B4-BE49-F238E27FC236}">
                <a16:creationId xmlns:a16="http://schemas.microsoft.com/office/drawing/2014/main" id="{1B78B444-BC78-45AE-B6FA-8B29F180BEC2}"/>
              </a:ext>
            </a:extLst>
          </p:cNvPr>
          <p:cNvSpPr/>
          <p:nvPr/>
        </p:nvSpPr>
        <p:spPr>
          <a:xfrm>
            <a:off x="4681837" y="5113347"/>
            <a:ext cx="2401788" cy="950400"/>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Aeroport Light"/>
              </a:rPr>
              <a:t>Born from Will &amp; Adrian tackling a real first-hand problem – this spirit still defines everything Sons does</a:t>
            </a:r>
          </a:p>
        </p:txBody>
      </p:sp>
      <p:sp>
        <p:nvSpPr>
          <p:cNvPr id="36" name="Rounded Rectangle 45">
            <a:extLst>
              <a:ext uri="{FF2B5EF4-FFF2-40B4-BE49-F238E27FC236}">
                <a16:creationId xmlns:a16="http://schemas.microsoft.com/office/drawing/2014/main" id="{246BD192-0829-14AB-4F03-49E9E70B686E}"/>
              </a:ext>
            </a:extLst>
          </p:cNvPr>
          <p:cNvSpPr/>
          <p:nvPr/>
        </p:nvSpPr>
        <p:spPr>
          <a:xfrm>
            <a:off x="416560" y="1846630"/>
            <a:ext cx="3600000" cy="4731613"/>
          </a:xfrm>
          <a:prstGeom prst="roundRect">
            <a:avLst>
              <a:gd name="adj" fmla="val 4680"/>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i="0" u="none" strike="noStrike" kern="1200" cap="none" spc="0" normalizeH="0" baseline="0" noProof="0">
              <a:ln>
                <a:noFill/>
              </a:ln>
              <a:solidFill>
                <a:schemeClr val="tx1"/>
              </a:solidFill>
              <a:effectLst/>
              <a:uLnTx/>
              <a:uFillTx/>
              <a:latin typeface="Aeroport Light"/>
              <a:ea typeface="+mn-ea"/>
              <a:cs typeface="+mn-cs"/>
            </a:endParaRPr>
          </a:p>
        </p:txBody>
      </p:sp>
      <p:sp>
        <p:nvSpPr>
          <p:cNvPr id="26" name="Rounded Rectangle 47">
            <a:extLst>
              <a:ext uri="{FF2B5EF4-FFF2-40B4-BE49-F238E27FC236}">
                <a16:creationId xmlns:a16="http://schemas.microsoft.com/office/drawing/2014/main" id="{AAFCB8EC-D4D5-8F11-D3DD-F337FC2709DB}"/>
              </a:ext>
            </a:extLst>
          </p:cNvPr>
          <p:cNvSpPr/>
          <p:nvPr/>
        </p:nvSpPr>
        <p:spPr>
          <a:xfrm>
            <a:off x="744306" y="1728469"/>
            <a:ext cx="2916000" cy="252816"/>
          </a:xfrm>
          <a:prstGeom prst="roundRect">
            <a:avLst>
              <a:gd name="adj" fmla="val 50000"/>
            </a:avLst>
          </a:prstGeom>
          <a:solidFill>
            <a:srgbClr val="CFFE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Aeroport Light"/>
              </a:rPr>
              <a:t>What do men facing hair loss need?</a:t>
            </a:r>
          </a:p>
        </p:txBody>
      </p:sp>
      <p:sp>
        <p:nvSpPr>
          <p:cNvPr id="8" name="Rounded Rectangle 45">
            <a:extLst>
              <a:ext uri="{FF2B5EF4-FFF2-40B4-BE49-F238E27FC236}">
                <a16:creationId xmlns:a16="http://schemas.microsoft.com/office/drawing/2014/main" id="{582C100E-751F-9C9E-FF4F-DA2DC8937433}"/>
              </a:ext>
            </a:extLst>
          </p:cNvPr>
          <p:cNvSpPr/>
          <p:nvPr/>
        </p:nvSpPr>
        <p:spPr>
          <a:xfrm>
            <a:off x="1007174" y="2370440"/>
            <a:ext cx="2401788" cy="949811"/>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Aeroport Light"/>
              </a:rPr>
              <a:t>Health information that men can trust </a:t>
            </a:r>
          </a:p>
        </p:txBody>
      </p:sp>
      <p:sp>
        <p:nvSpPr>
          <p:cNvPr id="16" name="Rounded Rectangle 9">
            <a:extLst>
              <a:ext uri="{FF2B5EF4-FFF2-40B4-BE49-F238E27FC236}">
                <a16:creationId xmlns:a16="http://schemas.microsoft.com/office/drawing/2014/main" id="{F3F9BA40-2640-D5BE-1742-D70987A8A858}"/>
              </a:ext>
            </a:extLst>
          </p:cNvPr>
          <p:cNvSpPr/>
          <p:nvPr/>
        </p:nvSpPr>
        <p:spPr>
          <a:xfrm>
            <a:off x="1007174" y="3736813"/>
            <a:ext cx="2401788" cy="949812"/>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Aeroport Light"/>
              </a:rPr>
              <a:t>Safe and effective solutions to men’s health needs</a:t>
            </a:r>
          </a:p>
        </p:txBody>
      </p:sp>
      <p:sp>
        <p:nvSpPr>
          <p:cNvPr id="13" name="Rounded Rectangle 3">
            <a:extLst>
              <a:ext uri="{FF2B5EF4-FFF2-40B4-BE49-F238E27FC236}">
                <a16:creationId xmlns:a16="http://schemas.microsoft.com/office/drawing/2014/main" id="{A373EF33-7F91-77B8-5FF4-5C9EF47DCE39}"/>
              </a:ext>
            </a:extLst>
          </p:cNvPr>
          <p:cNvSpPr/>
          <p:nvPr/>
        </p:nvSpPr>
        <p:spPr>
          <a:xfrm>
            <a:off x="1007174" y="5113347"/>
            <a:ext cx="2401788" cy="950400"/>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Aeroport Light"/>
              </a:rPr>
              <a:t>Relatable and honest role models</a:t>
            </a:r>
          </a:p>
        </p:txBody>
      </p:sp>
      <p:sp>
        <p:nvSpPr>
          <p:cNvPr id="27" name="Rounded Rectangle 47">
            <a:extLst>
              <a:ext uri="{FF2B5EF4-FFF2-40B4-BE49-F238E27FC236}">
                <a16:creationId xmlns:a16="http://schemas.microsoft.com/office/drawing/2014/main" id="{C4FDAE39-2018-0AD9-10F9-B7F5992014DC}"/>
              </a:ext>
            </a:extLst>
          </p:cNvPr>
          <p:cNvSpPr/>
          <p:nvPr/>
        </p:nvSpPr>
        <p:spPr>
          <a:xfrm>
            <a:off x="8376146" y="1728469"/>
            <a:ext cx="2916000" cy="252816"/>
          </a:xfrm>
          <a:prstGeom prst="roundRect">
            <a:avLst>
              <a:gd name="adj" fmla="val 50000"/>
            </a:avLst>
          </a:prstGeom>
          <a:solidFill>
            <a:srgbClr val="CFFE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Aeroport Light"/>
              </a:rPr>
              <a:t>Building a brand with purpose…</a:t>
            </a:r>
          </a:p>
        </p:txBody>
      </p:sp>
      <p:pic>
        <p:nvPicPr>
          <p:cNvPr id="28" name="Graphic 27" descr="Line arrow: Counter-clockwise curve with solid fill">
            <a:extLst>
              <a:ext uri="{FF2B5EF4-FFF2-40B4-BE49-F238E27FC236}">
                <a16:creationId xmlns:a16="http://schemas.microsoft.com/office/drawing/2014/main" id="{95CF42D3-2E42-370C-D1E1-D57E7F32D5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5342259" flipV="1">
            <a:off x="3601240" y="2309021"/>
            <a:ext cx="914400" cy="914400"/>
          </a:xfrm>
          <a:prstGeom prst="rect">
            <a:avLst/>
          </a:prstGeom>
        </p:spPr>
      </p:pic>
      <p:pic>
        <p:nvPicPr>
          <p:cNvPr id="38" name="Graphic 37" descr="Line arrow: Counter-clockwise curve with solid fill">
            <a:extLst>
              <a:ext uri="{FF2B5EF4-FFF2-40B4-BE49-F238E27FC236}">
                <a16:creationId xmlns:a16="http://schemas.microsoft.com/office/drawing/2014/main" id="{72E22479-124F-EE18-A6EB-0E190E63FE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5342259" flipV="1">
            <a:off x="3601240" y="3696156"/>
            <a:ext cx="914400" cy="914400"/>
          </a:xfrm>
          <a:prstGeom prst="rect">
            <a:avLst/>
          </a:prstGeom>
        </p:spPr>
      </p:pic>
      <p:pic>
        <p:nvPicPr>
          <p:cNvPr id="45" name="Graphic 44" descr="Line arrow: Counter-clockwise curve with solid fill">
            <a:extLst>
              <a:ext uri="{FF2B5EF4-FFF2-40B4-BE49-F238E27FC236}">
                <a16:creationId xmlns:a16="http://schemas.microsoft.com/office/drawing/2014/main" id="{4600E4DF-B41D-BC71-A9EA-F2537BB003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5342259" flipV="1">
            <a:off x="3601241" y="5141014"/>
            <a:ext cx="914400" cy="914400"/>
          </a:xfrm>
          <a:prstGeom prst="rect">
            <a:avLst/>
          </a:prstGeom>
        </p:spPr>
      </p:pic>
      <p:sp>
        <p:nvSpPr>
          <p:cNvPr id="50" name="Isosceles Triangle 49">
            <a:extLst>
              <a:ext uri="{FF2B5EF4-FFF2-40B4-BE49-F238E27FC236}">
                <a16:creationId xmlns:a16="http://schemas.microsoft.com/office/drawing/2014/main" id="{B817D573-22C3-3A74-5BB2-9A26565A7130}"/>
              </a:ext>
            </a:extLst>
          </p:cNvPr>
          <p:cNvSpPr/>
          <p:nvPr/>
        </p:nvSpPr>
        <p:spPr>
          <a:xfrm rot="5400000">
            <a:off x="5679344" y="4086264"/>
            <a:ext cx="3660925" cy="28678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tx1"/>
              </a:solidFill>
              <a:latin typeface="Aeroport Light"/>
            </a:endParaRPr>
          </a:p>
        </p:txBody>
      </p:sp>
      <p:sp>
        <p:nvSpPr>
          <p:cNvPr id="9" name="Title 16">
            <a:extLst>
              <a:ext uri="{FF2B5EF4-FFF2-40B4-BE49-F238E27FC236}">
                <a16:creationId xmlns:a16="http://schemas.microsoft.com/office/drawing/2014/main" id="{AF4F2DE6-8745-1B10-38A6-E08E6388AA18}"/>
              </a:ext>
            </a:extLst>
          </p:cNvPr>
          <p:cNvSpPr txBox="1">
            <a:spLocks/>
          </p:cNvSpPr>
          <p:nvPr/>
        </p:nvSpPr>
        <p:spPr>
          <a:xfrm>
            <a:off x="341795" y="1068149"/>
            <a:ext cx="11147840" cy="621038"/>
          </a:xfrm>
          <a:prstGeom prst="rect">
            <a:avLst/>
          </a:prstGeom>
        </p:spPr>
        <p:txBody>
          <a:bodyPr vert="horz" lIns="91440" tIns="45720" rIns="91440" bIns="45720" rtlCol="0" anchor="t">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1800" dirty="0">
                <a:solidFill>
                  <a:schemeClr val="tx1">
                    <a:lumMod val="90000"/>
                    <a:lumOff val="10000"/>
                  </a:schemeClr>
                </a:solidFill>
                <a:latin typeface="Aeroport Light" panose="02000000000000000000" pitchFamily="2" charset="77"/>
              </a:rPr>
              <a:t>Sons’ brand purpose was created by understanding what men facing hair loss need and identifying what is special about Sons’ proposition, underpinned by the tagline “Show Hair Loss Who’s Boss”</a:t>
            </a:r>
            <a:endParaRPr lang="en-US" sz="1800" dirty="0">
              <a:solidFill>
                <a:schemeClr val="tx1">
                  <a:lumMod val="90000"/>
                  <a:lumOff val="10000"/>
                </a:schemeClr>
              </a:solidFill>
              <a:latin typeface="Aeroport Light" panose="02000000000000000000" pitchFamily="2" charset="77"/>
            </a:endParaRPr>
          </a:p>
        </p:txBody>
      </p:sp>
      <p:pic>
        <p:nvPicPr>
          <p:cNvPr id="11" name="Picture 10">
            <a:extLst>
              <a:ext uri="{FF2B5EF4-FFF2-40B4-BE49-F238E27FC236}">
                <a16:creationId xmlns:a16="http://schemas.microsoft.com/office/drawing/2014/main" id="{2AE9CC3F-60EA-FBDF-31A7-A4D487DC4999}"/>
              </a:ext>
            </a:extLst>
          </p:cNvPr>
          <p:cNvPicPr>
            <a:picLocks noChangeAspect="1"/>
          </p:cNvPicPr>
          <p:nvPr/>
        </p:nvPicPr>
        <p:blipFill>
          <a:blip r:embed="rId6">
            <a:clrChange>
              <a:clrFrom>
                <a:srgbClr val="FFFFFF"/>
              </a:clrFrom>
              <a:clrTo>
                <a:srgbClr val="FFFFFF">
                  <a:alpha val="0"/>
                </a:srgbClr>
              </a:clrTo>
            </a:clrChange>
            <a:lum bright="70000" contrast="-70000"/>
          </a:blip>
          <a:stretch>
            <a:fillRect/>
          </a:stretch>
        </p:blipFill>
        <p:spPr>
          <a:xfrm>
            <a:off x="8213654" y="5496135"/>
            <a:ext cx="690042" cy="1014547"/>
          </a:xfrm>
          <a:prstGeom prst="rect">
            <a:avLst/>
          </a:prstGeom>
        </p:spPr>
      </p:pic>
    </p:spTree>
    <p:extLst>
      <p:ext uri="{BB962C8B-B14F-4D97-AF65-F5344CB8AC3E}">
        <p14:creationId xmlns:p14="http://schemas.microsoft.com/office/powerpoint/2010/main" val="2283260703"/>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8EE4B-9AA9-9AAC-2AF2-0A87B7EC1E88}"/>
            </a:ext>
          </a:extLst>
        </p:cNvPr>
        <p:cNvGrpSpPr/>
        <p:nvPr/>
      </p:nvGrpSpPr>
      <p:grpSpPr>
        <a:xfrm>
          <a:off x="0" y="0"/>
          <a:ext cx="0" cy="0"/>
          <a:chOff x="0" y="0"/>
          <a:chExt cx="0" cy="0"/>
        </a:xfrm>
      </p:grpSpPr>
      <p:sp>
        <p:nvSpPr>
          <p:cNvPr id="53" name="Round Same-side Corner of Rectangle 52">
            <a:extLst>
              <a:ext uri="{FF2B5EF4-FFF2-40B4-BE49-F238E27FC236}">
                <a16:creationId xmlns:a16="http://schemas.microsoft.com/office/drawing/2014/main" id="{97597317-C6F7-1ADE-BADC-1210D7F8F7BB}"/>
              </a:ext>
            </a:extLst>
          </p:cNvPr>
          <p:cNvSpPr/>
          <p:nvPr/>
        </p:nvSpPr>
        <p:spPr>
          <a:xfrm rot="10800000">
            <a:off x="0" y="-1"/>
            <a:ext cx="12192000" cy="996211"/>
          </a:xfrm>
          <a:prstGeom prst="round2Same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6">
            <a:extLst>
              <a:ext uri="{FF2B5EF4-FFF2-40B4-BE49-F238E27FC236}">
                <a16:creationId xmlns:a16="http://schemas.microsoft.com/office/drawing/2014/main" id="{0630438B-4084-682C-314E-91D33E5E4FA5}"/>
              </a:ext>
            </a:extLst>
          </p:cNvPr>
          <p:cNvSpPr txBox="1">
            <a:spLocks/>
          </p:cNvSpPr>
          <p:nvPr/>
        </p:nvSpPr>
        <p:spPr>
          <a:xfrm>
            <a:off x="341795" y="157169"/>
            <a:ext cx="11741348" cy="707340"/>
          </a:xfrm>
          <a:prstGeom prst="rect">
            <a:avLst/>
          </a:prstGeom>
        </p:spPr>
        <p:txBody>
          <a:bodyPr vert="horz" lIns="0" tIns="0" rIns="0" bIns="0" rtlCol="0" anchor="t" anchorCtr="0">
            <a:noAutofit/>
          </a:bodyPr>
          <a:lstStyle>
            <a:lvl1pPr algn="l" defTabSz="914400" rtl="0" eaLnBrk="1" latinLnBrk="0" hangingPunct="1">
              <a:lnSpc>
                <a:spcPts val="2800"/>
              </a:lnSpc>
              <a:spcBef>
                <a:spcPct val="0"/>
              </a:spcBef>
              <a:buNone/>
              <a:defRPr sz="3000" b="1" kern="1200">
                <a:solidFill>
                  <a:schemeClr val="bg2"/>
                </a:solidFill>
                <a:latin typeface="+mj-lt"/>
                <a:ea typeface="+mj-ea"/>
                <a:cs typeface="+mj-cs"/>
              </a:defRPr>
            </a:lvl1pPr>
          </a:lstStyle>
          <a:p>
            <a:pPr marL="0" marR="0" lvl="0" indent="0" algn="l" defTabSz="914400" rtl="0" eaLnBrk="1" fontAlgn="auto" latinLnBrk="0" hangingPunct="1">
              <a:lnSpc>
                <a:spcPts val="2800"/>
              </a:lnSpc>
              <a:spcBef>
                <a:spcPct val="0"/>
              </a:spcBef>
              <a:spcAft>
                <a:spcPts val="0"/>
              </a:spcAft>
              <a:buClrTx/>
              <a:buSzTx/>
              <a:buFontTx/>
              <a:buNone/>
              <a:tabLst/>
              <a:defRPr/>
            </a:pPr>
            <a:r>
              <a:rPr kumimoji="0" lang="en-GB" sz="2600" b="1" i="0" u="none" strike="noStrike" kern="1200" cap="none" spc="0" normalizeH="0" baseline="0" noProof="0">
                <a:ln>
                  <a:noFill/>
                </a:ln>
                <a:solidFill>
                  <a:srgbClr val="EEFAD5"/>
                </a:solidFill>
                <a:effectLst/>
                <a:uLnTx/>
                <a:uFillTx/>
                <a:latin typeface="Aeroport"/>
                <a:ea typeface="+mj-ea"/>
                <a:cs typeface="+mj-cs"/>
              </a:rPr>
              <a:t>At Sons we offer our customers clinically proven medical treatments alongside more lifestyle supplements and cosmetics</a:t>
            </a:r>
          </a:p>
        </p:txBody>
      </p:sp>
      <p:sp>
        <p:nvSpPr>
          <p:cNvPr id="8" name="Title 16">
            <a:extLst>
              <a:ext uri="{FF2B5EF4-FFF2-40B4-BE49-F238E27FC236}">
                <a16:creationId xmlns:a16="http://schemas.microsoft.com/office/drawing/2014/main" id="{D5E50D66-552F-B767-3F0C-61D40EC3004F}"/>
              </a:ext>
            </a:extLst>
          </p:cNvPr>
          <p:cNvSpPr txBox="1">
            <a:spLocks/>
          </p:cNvSpPr>
          <p:nvPr/>
        </p:nvSpPr>
        <p:spPr>
          <a:xfrm>
            <a:off x="341795" y="1068149"/>
            <a:ext cx="11147840" cy="62103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1800" b="1">
                <a:solidFill>
                  <a:schemeClr val="tx1">
                    <a:lumMod val="90000"/>
                    <a:lumOff val="10000"/>
                  </a:schemeClr>
                </a:solidFill>
                <a:latin typeface="Aeroport Light" panose="02000000000000000000" pitchFamily="2" charset="77"/>
              </a:rPr>
              <a:t>Focused, clinically-proven and proprietary product offering, providing our customers a holistic treatment plan to meet their needs</a:t>
            </a:r>
          </a:p>
        </p:txBody>
      </p:sp>
      <p:sp>
        <p:nvSpPr>
          <p:cNvPr id="2" name="Rectangle: Rounded Corners 1">
            <a:extLst>
              <a:ext uri="{FF2B5EF4-FFF2-40B4-BE49-F238E27FC236}">
                <a16:creationId xmlns:a16="http://schemas.microsoft.com/office/drawing/2014/main" id="{C06E2F3E-086D-1CE5-BCBA-4AD750FBD78A}"/>
              </a:ext>
            </a:extLst>
          </p:cNvPr>
          <p:cNvSpPr/>
          <p:nvPr/>
        </p:nvSpPr>
        <p:spPr>
          <a:xfrm>
            <a:off x="3688895" y="3615152"/>
            <a:ext cx="923731" cy="550506"/>
          </a:xfrm>
          <a:prstGeom prst="round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ounded Rectangle 8">
            <a:extLst>
              <a:ext uri="{FF2B5EF4-FFF2-40B4-BE49-F238E27FC236}">
                <a16:creationId xmlns:a16="http://schemas.microsoft.com/office/drawing/2014/main" id="{46BFDA68-10EB-A0D9-7AC4-B1F21EB7CDAF}"/>
              </a:ext>
            </a:extLst>
          </p:cNvPr>
          <p:cNvSpPr/>
          <p:nvPr/>
        </p:nvSpPr>
        <p:spPr>
          <a:xfrm>
            <a:off x="1715238" y="1761124"/>
            <a:ext cx="1724438" cy="2866763"/>
          </a:xfrm>
          <a:prstGeom prst="roundRect">
            <a:avLst>
              <a:gd name="adj" fmla="val 8027"/>
            </a:avLst>
          </a:prstGeom>
          <a:solidFill>
            <a:srgbClr val="CFFE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spcBef>
                <a:spcPts val="0"/>
              </a:spcBef>
              <a:spcAft>
                <a:spcPts val="600"/>
              </a:spcAft>
              <a:buClrTx/>
              <a:buSzTx/>
              <a:buFontTx/>
              <a:buNone/>
              <a:tabLst/>
              <a:defRPr/>
            </a:pPr>
            <a:r>
              <a:rPr kumimoji="0" lang="en-GB" sz="1600" b="1" i="0" u="none" strike="noStrike" kern="1200" cap="none" spc="0" normalizeH="0" baseline="0" noProof="0">
                <a:ln>
                  <a:noFill/>
                </a:ln>
                <a:solidFill>
                  <a:schemeClr val="tx1"/>
                </a:solidFill>
                <a:effectLst/>
                <a:uLnTx/>
                <a:uFillTx/>
                <a:latin typeface="Aeroport" panose="02000000000000000000" pitchFamily="50" charset="0"/>
              </a:rPr>
              <a:t>Hair loss &amp; Scalp Health</a:t>
            </a:r>
          </a:p>
          <a:p>
            <a:pPr marL="0" marR="0" lvl="0" indent="0" algn="ctr" defTabSz="914400" rtl="0" eaLnBrk="1" fontAlgn="auto" latinLnBrk="0" hangingPunct="1">
              <a:spcBef>
                <a:spcPts val="0"/>
              </a:spcBef>
              <a:spcAft>
                <a:spcPts val="600"/>
              </a:spcAft>
              <a:buClrTx/>
              <a:buSzTx/>
              <a:buFontTx/>
              <a:buNone/>
              <a:tabLst/>
              <a:defRPr/>
            </a:pPr>
            <a:r>
              <a:rPr lang="en-GB" sz="1100" b="1">
                <a:solidFill>
                  <a:schemeClr val="tx1"/>
                </a:solidFill>
                <a:latin typeface="Aeroport" panose="02000000000000000000" pitchFamily="50" charset="0"/>
              </a:rPr>
              <a:t>(core medical product)</a:t>
            </a:r>
          </a:p>
        </p:txBody>
      </p:sp>
      <p:sp>
        <p:nvSpPr>
          <p:cNvPr id="16" name="Rounded Rectangle 8">
            <a:extLst>
              <a:ext uri="{FF2B5EF4-FFF2-40B4-BE49-F238E27FC236}">
                <a16:creationId xmlns:a16="http://schemas.microsoft.com/office/drawing/2014/main" id="{16282BBA-D7B5-BFCA-1BA0-60A9E1C6CFF5}"/>
              </a:ext>
            </a:extLst>
          </p:cNvPr>
          <p:cNvSpPr/>
          <p:nvPr/>
        </p:nvSpPr>
        <p:spPr>
          <a:xfrm>
            <a:off x="3616903" y="1761123"/>
            <a:ext cx="5357011" cy="2866764"/>
          </a:xfrm>
          <a:prstGeom prst="roundRect">
            <a:avLst>
              <a:gd name="adj" fmla="val 419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GB" b="1" i="0" u="none" strike="noStrike" kern="1200" cap="none" spc="0" normalizeH="0" baseline="0" noProof="0">
              <a:ln>
                <a:noFill/>
              </a:ln>
              <a:solidFill>
                <a:schemeClr val="tx1"/>
              </a:solidFill>
              <a:effectLst/>
              <a:uLnTx/>
              <a:uFillTx/>
              <a:latin typeface="Aeroport" panose="02000000000000000000" pitchFamily="50" charset="0"/>
            </a:endParaRPr>
          </a:p>
        </p:txBody>
      </p:sp>
      <p:sp>
        <p:nvSpPr>
          <p:cNvPr id="57" name="Rectangle: Rounded Corners 56">
            <a:extLst>
              <a:ext uri="{FF2B5EF4-FFF2-40B4-BE49-F238E27FC236}">
                <a16:creationId xmlns:a16="http://schemas.microsoft.com/office/drawing/2014/main" id="{7E2545FE-511B-7FCC-5166-926D4D9DE491}"/>
              </a:ext>
            </a:extLst>
          </p:cNvPr>
          <p:cNvSpPr/>
          <p:nvPr/>
        </p:nvSpPr>
        <p:spPr>
          <a:xfrm>
            <a:off x="9117111" y="1780290"/>
            <a:ext cx="1725125" cy="2847597"/>
          </a:xfrm>
          <a:prstGeom prst="roundRect">
            <a:avLst>
              <a:gd name="adj" fmla="val 9384"/>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spcAft>
                <a:spcPts val="400"/>
              </a:spcAft>
            </a:pPr>
            <a:r>
              <a:rPr lang="en-GB" sz="1100">
                <a:solidFill>
                  <a:schemeClr val="tx1"/>
                </a:solidFill>
                <a:latin typeface="Aeroport Light" panose="02000000000000000000" pitchFamily="50" charset="0"/>
              </a:rPr>
              <a:t>Sons leads with </a:t>
            </a:r>
            <a:r>
              <a:rPr lang="en-GB" sz="1100" b="1">
                <a:solidFill>
                  <a:schemeClr val="tx1"/>
                </a:solidFill>
                <a:latin typeface="Aeroport Light" panose="02000000000000000000" pitchFamily="50" charset="0"/>
              </a:rPr>
              <a:t>clinically proven licensed medical treatments</a:t>
            </a:r>
            <a:r>
              <a:rPr lang="en-GB" sz="1100">
                <a:solidFill>
                  <a:schemeClr val="tx1"/>
                </a:solidFill>
                <a:latin typeface="Aeroport Light" panose="02000000000000000000" pitchFamily="50" charset="0"/>
              </a:rPr>
              <a:t> to address </a:t>
            </a:r>
            <a:r>
              <a:rPr lang="en-GB" sz="1100" b="1">
                <a:solidFill>
                  <a:schemeClr val="tx1"/>
                </a:solidFill>
                <a:latin typeface="Aeroport Light" panose="02000000000000000000" pitchFamily="50" charset="0"/>
              </a:rPr>
              <a:t>hair loss </a:t>
            </a:r>
            <a:r>
              <a:rPr lang="en-GB" sz="1100">
                <a:solidFill>
                  <a:schemeClr val="tx1"/>
                </a:solidFill>
                <a:latin typeface="Aeroport Light" panose="02000000000000000000" pitchFamily="50" charset="0"/>
              </a:rPr>
              <a:t>and </a:t>
            </a:r>
            <a:r>
              <a:rPr lang="en-GB" sz="1100" b="1">
                <a:solidFill>
                  <a:schemeClr val="tx1"/>
                </a:solidFill>
                <a:latin typeface="Aeroport Light" panose="02000000000000000000" pitchFamily="50" charset="0"/>
              </a:rPr>
              <a:t>scalp concerns </a:t>
            </a:r>
            <a:r>
              <a:rPr lang="en-GB" sz="1100">
                <a:solidFill>
                  <a:schemeClr val="tx1"/>
                </a:solidFill>
                <a:latin typeface="Aeroport Light" panose="02000000000000000000" pitchFamily="50" charset="0"/>
              </a:rPr>
              <a:t>for their patients</a:t>
            </a:r>
          </a:p>
        </p:txBody>
      </p:sp>
      <p:cxnSp>
        <p:nvCxnSpPr>
          <p:cNvPr id="4109" name="Straight Connector 4108">
            <a:extLst>
              <a:ext uri="{FF2B5EF4-FFF2-40B4-BE49-F238E27FC236}">
                <a16:creationId xmlns:a16="http://schemas.microsoft.com/office/drawing/2014/main" id="{1E8029AF-9903-7E4E-B979-8BA3462958E1}"/>
              </a:ext>
            </a:extLst>
          </p:cNvPr>
          <p:cNvCxnSpPr>
            <a:cxnSpLocks/>
          </p:cNvCxnSpPr>
          <p:nvPr/>
        </p:nvCxnSpPr>
        <p:spPr>
          <a:xfrm>
            <a:off x="6159173" y="1903109"/>
            <a:ext cx="0" cy="2556000"/>
          </a:xfrm>
          <a:prstGeom prst="line">
            <a:avLst/>
          </a:prstGeom>
        </p:spPr>
        <p:style>
          <a:lnRef idx="1">
            <a:schemeClr val="dk1"/>
          </a:lnRef>
          <a:fillRef idx="0">
            <a:schemeClr val="dk1"/>
          </a:fillRef>
          <a:effectRef idx="0">
            <a:schemeClr val="dk1"/>
          </a:effectRef>
          <a:fontRef idx="minor">
            <a:schemeClr val="tx1"/>
          </a:fontRef>
        </p:style>
      </p:cxnSp>
      <p:sp>
        <p:nvSpPr>
          <p:cNvPr id="61" name="Rectangle: Rounded Corners 60">
            <a:extLst>
              <a:ext uri="{FF2B5EF4-FFF2-40B4-BE49-F238E27FC236}">
                <a16:creationId xmlns:a16="http://schemas.microsoft.com/office/drawing/2014/main" id="{0F6F1466-DAF1-35EE-EAA2-782175D270D8}"/>
              </a:ext>
            </a:extLst>
          </p:cNvPr>
          <p:cNvSpPr/>
          <p:nvPr/>
        </p:nvSpPr>
        <p:spPr>
          <a:xfrm>
            <a:off x="9124462" y="4727135"/>
            <a:ext cx="1725126" cy="1873417"/>
          </a:xfrm>
          <a:prstGeom prst="roundRect">
            <a:avLst>
              <a:gd name="adj" fmla="val 10628"/>
            </a:avLst>
          </a:prstGeom>
          <a:solidFill>
            <a:srgbClr val="EEFAD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eroport" panose="02000000000000000000" pitchFamily="50" charset="0"/>
              </a:rPr>
              <a:t>Complementary range </a:t>
            </a:r>
            <a:r>
              <a:rPr lang="en-GB" sz="1050">
                <a:solidFill>
                  <a:schemeClr val="tx1"/>
                </a:solidFill>
                <a:latin typeface="Aeroport Light" panose="02000000000000000000"/>
              </a:rPr>
              <a:t>of medical and non-medical products to increase </a:t>
            </a:r>
            <a:r>
              <a:rPr lang="en-GB" sz="1050">
                <a:solidFill>
                  <a:schemeClr val="tx1"/>
                </a:solidFill>
                <a:latin typeface="Aeroport" panose="02000000000000000000" pitchFamily="50" charset="0"/>
              </a:rPr>
              <a:t>product bundling opportunity; driving AOV, brand engagement and lifetime value</a:t>
            </a:r>
          </a:p>
        </p:txBody>
      </p:sp>
      <p:sp>
        <p:nvSpPr>
          <p:cNvPr id="4118" name="Rounded Rectangle 8">
            <a:extLst>
              <a:ext uri="{FF2B5EF4-FFF2-40B4-BE49-F238E27FC236}">
                <a16:creationId xmlns:a16="http://schemas.microsoft.com/office/drawing/2014/main" id="{A4FF35FE-531E-4F00-2426-C137F42E889F}"/>
              </a:ext>
            </a:extLst>
          </p:cNvPr>
          <p:cNvSpPr/>
          <p:nvPr/>
        </p:nvSpPr>
        <p:spPr>
          <a:xfrm>
            <a:off x="3616903" y="4723859"/>
            <a:ext cx="5357011" cy="1876693"/>
          </a:xfrm>
          <a:prstGeom prst="roundRect">
            <a:avLst>
              <a:gd name="adj" fmla="val 561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36000" bIns="36000" rtlCol="0" anchor="t"/>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chemeClr val="tx1"/>
              </a:solidFill>
              <a:effectLst/>
              <a:uLnTx/>
              <a:uFillTx/>
              <a:latin typeface="Aeroport" panose="02000000000000000000" pitchFamily="50" charset="0"/>
            </a:endParaRPr>
          </a:p>
        </p:txBody>
      </p:sp>
      <p:sp>
        <p:nvSpPr>
          <p:cNvPr id="4155" name="Rounded Rectangle 25">
            <a:extLst>
              <a:ext uri="{FF2B5EF4-FFF2-40B4-BE49-F238E27FC236}">
                <a16:creationId xmlns:a16="http://schemas.microsoft.com/office/drawing/2014/main" id="{3AE535A0-FE65-AD97-0A4A-9130EE1A3CAB}"/>
              </a:ext>
            </a:extLst>
          </p:cNvPr>
          <p:cNvSpPr/>
          <p:nvPr/>
        </p:nvSpPr>
        <p:spPr>
          <a:xfrm>
            <a:off x="6966985" y="5769990"/>
            <a:ext cx="970599" cy="121010"/>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chemeClr val="bg1"/>
                </a:solidFill>
                <a:effectLst/>
                <a:uLnTx/>
                <a:uFillTx/>
                <a:latin typeface="Aeroport Light"/>
                <a:ea typeface="+mn-ea"/>
                <a:cs typeface="+mn-cs"/>
              </a:rPr>
              <a:t>D2C</a:t>
            </a:r>
          </a:p>
        </p:txBody>
      </p:sp>
      <p:sp>
        <p:nvSpPr>
          <p:cNvPr id="4156" name="Rounded Rectangle 25">
            <a:extLst>
              <a:ext uri="{FF2B5EF4-FFF2-40B4-BE49-F238E27FC236}">
                <a16:creationId xmlns:a16="http://schemas.microsoft.com/office/drawing/2014/main" id="{F92A7529-E011-AFBC-022E-D9A1738D92F3}"/>
              </a:ext>
            </a:extLst>
          </p:cNvPr>
          <p:cNvSpPr/>
          <p:nvPr/>
        </p:nvSpPr>
        <p:spPr>
          <a:xfrm>
            <a:off x="6966985" y="5947121"/>
            <a:ext cx="970599" cy="121010"/>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chemeClr val="bg1"/>
                </a:solidFill>
                <a:effectLst/>
                <a:uLnTx/>
                <a:uFillTx/>
                <a:latin typeface="Aeroport Light"/>
                <a:ea typeface="+mn-ea"/>
                <a:cs typeface="+mn-cs"/>
              </a:rPr>
              <a:t>Retail</a:t>
            </a:r>
          </a:p>
        </p:txBody>
      </p:sp>
      <p:sp>
        <p:nvSpPr>
          <p:cNvPr id="4157" name="Rounded Rectangle 25">
            <a:extLst>
              <a:ext uri="{FF2B5EF4-FFF2-40B4-BE49-F238E27FC236}">
                <a16:creationId xmlns:a16="http://schemas.microsoft.com/office/drawing/2014/main" id="{95C1A704-3D99-5BA6-09D2-ED80F2F0C6E7}"/>
              </a:ext>
            </a:extLst>
          </p:cNvPr>
          <p:cNvSpPr/>
          <p:nvPr/>
        </p:nvSpPr>
        <p:spPr>
          <a:xfrm>
            <a:off x="6966985" y="6129012"/>
            <a:ext cx="970599" cy="121010"/>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chemeClr val="bg1"/>
                </a:solidFill>
                <a:effectLst/>
                <a:uLnTx/>
                <a:uFillTx/>
                <a:latin typeface="Aeroport Light"/>
                <a:ea typeface="+mn-ea"/>
                <a:cs typeface="+mn-cs"/>
              </a:rPr>
              <a:t>Marketplaces</a:t>
            </a:r>
          </a:p>
        </p:txBody>
      </p:sp>
      <p:grpSp>
        <p:nvGrpSpPr>
          <p:cNvPr id="4158" name="Group 4157">
            <a:extLst>
              <a:ext uri="{FF2B5EF4-FFF2-40B4-BE49-F238E27FC236}">
                <a16:creationId xmlns:a16="http://schemas.microsoft.com/office/drawing/2014/main" id="{40A1BFCB-2EFC-BECF-77AA-BE740C6A2DC7}"/>
              </a:ext>
            </a:extLst>
          </p:cNvPr>
          <p:cNvGrpSpPr/>
          <p:nvPr/>
        </p:nvGrpSpPr>
        <p:grpSpPr>
          <a:xfrm>
            <a:off x="7149351" y="6349680"/>
            <a:ext cx="659898" cy="180000"/>
            <a:chOff x="5976243" y="3577271"/>
            <a:chExt cx="659898" cy="180000"/>
          </a:xfrm>
        </p:grpSpPr>
        <p:pic>
          <p:nvPicPr>
            <p:cNvPr id="4159" name="Picture 32">
              <a:extLst>
                <a:ext uri="{FF2B5EF4-FFF2-40B4-BE49-F238E27FC236}">
                  <a16:creationId xmlns:a16="http://schemas.microsoft.com/office/drawing/2014/main" id="{EBF31A27-F574-93C8-BB65-B130C73D1EA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688" r="21688"/>
            <a:stretch>
              <a:fillRect/>
            </a:stretch>
          </p:blipFill>
          <p:spPr bwMode="auto">
            <a:xfrm>
              <a:off x="6216192" y="3577271"/>
              <a:ext cx="180000" cy="180000"/>
            </a:xfrm>
            <a:prstGeom prst="ellipse">
              <a:avLst/>
            </a:prstGeom>
            <a:noFill/>
            <a:extLst>
              <a:ext uri="{909E8E84-426E-40DD-AFC4-6F175D3DCCD1}">
                <a14:hiddenFill xmlns:a14="http://schemas.microsoft.com/office/drawing/2010/main">
                  <a:solidFill>
                    <a:srgbClr val="FFFFFF"/>
                  </a:solidFill>
                </a14:hiddenFill>
              </a:ext>
            </a:extLst>
          </p:spPr>
        </p:pic>
        <p:pic>
          <p:nvPicPr>
            <p:cNvPr id="4160" name="Picture 34" descr="Flag of Germany - Wikipedia">
              <a:extLst>
                <a:ext uri="{FF2B5EF4-FFF2-40B4-BE49-F238E27FC236}">
                  <a16:creationId xmlns:a16="http://schemas.microsoft.com/office/drawing/2014/main" id="{7D4ECC19-9415-F1FA-947F-A6FEA8F2B56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688" r="21688"/>
            <a:stretch>
              <a:fillRect/>
            </a:stretch>
          </p:blipFill>
          <p:spPr bwMode="auto">
            <a:xfrm>
              <a:off x="6456141" y="3577271"/>
              <a:ext cx="180000" cy="180000"/>
            </a:xfrm>
            <a:prstGeom prst="ellipse">
              <a:avLst/>
            </a:prstGeom>
            <a:noFill/>
            <a:extLst>
              <a:ext uri="{909E8E84-426E-40DD-AFC4-6F175D3DCCD1}">
                <a14:hiddenFill xmlns:a14="http://schemas.microsoft.com/office/drawing/2010/main">
                  <a:solidFill>
                    <a:srgbClr val="FFFFFF"/>
                  </a:solidFill>
                </a14:hiddenFill>
              </a:ext>
            </a:extLst>
          </p:spPr>
        </p:pic>
        <p:pic>
          <p:nvPicPr>
            <p:cNvPr id="4161" name="Picture 30" descr="Union Jack - Wikipedia">
              <a:extLst>
                <a:ext uri="{FF2B5EF4-FFF2-40B4-BE49-F238E27FC236}">
                  <a16:creationId xmlns:a16="http://schemas.microsoft.com/office/drawing/2014/main" id="{C15BA30C-F8D3-0B79-94FB-7B4EAFE3A72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688" r="21688"/>
            <a:stretch>
              <a:fillRect/>
            </a:stretch>
          </p:blipFill>
          <p:spPr bwMode="auto">
            <a:xfrm>
              <a:off x="5976243" y="3577271"/>
              <a:ext cx="180000" cy="180000"/>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4169" name="Group 4168">
            <a:extLst>
              <a:ext uri="{FF2B5EF4-FFF2-40B4-BE49-F238E27FC236}">
                <a16:creationId xmlns:a16="http://schemas.microsoft.com/office/drawing/2014/main" id="{1B0C3474-7542-A5B2-2EAB-6FC4411A881B}"/>
              </a:ext>
            </a:extLst>
          </p:cNvPr>
          <p:cNvGrpSpPr/>
          <p:nvPr/>
        </p:nvGrpSpPr>
        <p:grpSpPr>
          <a:xfrm>
            <a:off x="7580940" y="2527931"/>
            <a:ext cx="1280479" cy="981353"/>
            <a:chOff x="8914202" y="4830162"/>
            <a:chExt cx="1218103" cy="981353"/>
          </a:xfrm>
        </p:grpSpPr>
        <p:sp>
          <p:nvSpPr>
            <p:cNvPr id="4170" name="Rectangle: Rounded Corners 4169">
              <a:extLst>
                <a:ext uri="{FF2B5EF4-FFF2-40B4-BE49-F238E27FC236}">
                  <a16:creationId xmlns:a16="http://schemas.microsoft.com/office/drawing/2014/main" id="{3812EB52-4BCC-A119-784B-6814F3366489}"/>
                </a:ext>
              </a:extLst>
            </p:cNvPr>
            <p:cNvSpPr/>
            <p:nvPr/>
          </p:nvSpPr>
          <p:spPr>
            <a:xfrm>
              <a:off x="8988614" y="4830162"/>
              <a:ext cx="1116000" cy="981353"/>
            </a:xfrm>
            <a:prstGeom prst="round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lstStyle/>
            <a:p>
              <a:pPr algn="ctr"/>
              <a:r>
                <a:rPr lang="en-GB" sz="1000">
                  <a:solidFill>
                    <a:schemeClr val="tx1"/>
                  </a:solidFill>
                  <a:latin typeface="Aeroport Light" panose="02000000000000000000" pitchFamily="50" charset="0"/>
                </a:rPr>
                <a:t>Ketoconazole</a:t>
              </a:r>
            </a:p>
          </p:txBody>
        </p:sp>
        <p:pic>
          <p:nvPicPr>
            <p:cNvPr id="4171" name="Picture 4170">
              <a:extLst>
                <a:ext uri="{FF2B5EF4-FFF2-40B4-BE49-F238E27FC236}">
                  <a16:creationId xmlns:a16="http://schemas.microsoft.com/office/drawing/2014/main" id="{72CD3C7B-7D83-A720-6CE9-B71EFDD2F75B}"/>
                </a:ext>
              </a:extLst>
            </p:cNvPr>
            <p:cNvPicPr>
              <a:picLocks noChangeAspect="1"/>
            </p:cNvPicPr>
            <p:nvPr/>
          </p:nvPicPr>
          <p:blipFill>
            <a:blip r:embed="rId7"/>
            <a:stretch>
              <a:fillRect/>
            </a:stretch>
          </p:blipFill>
          <p:spPr>
            <a:xfrm>
              <a:off x="8914202" y="4834963"/>
              <a:ext cx="1218103" cy="812119"/>
            </a:xfrm>
            <a:prstGeom prst="rect">
              <a:avLst/>
            </a:prstGeom>
          </p:spPr>
        </p:pic>
      </p:grpSp>
      <p:sp>
        <p:nvSpPr>
          <p:cNvPr id="4181" name="Rectangle: Rounded Corners 4180">
            <a:extLst>
              <a:ext uri="{FF2B5EF4-FFF2-40B4-BE49-F238E27FC236}">
                <a16:creationId xmlns:a16="http://schemas.microsoft.com/office/drawing/2014/main" id="{B78F6147-89A5-4305-22E4-FCD355DACC66}"/>
              </a:ext>
            </a:extLst>
          </p:cNvPr>
          <p:cNvSpPr/>
          <p:nvPr/>
        </p:nvSpPr>
        <p:spPr>
          <a:xfrm>
            <a:off x="3896189" y="3559045"/>
            <a:ext cx="2044288" cy="972289"/>
          </a:xfrm>
          <a:prstGeom prst="roundRect">
            <a:avLst/>
          </a:prstGeom>
          <a:solidFill>
            <a:schemeClr val="bg1">
              <a:lumMod val="95000"/>
            </a:schemeClr>
          </a:solidFill>
          <a:ln>
            <a:solidFill>
              <a:srgbClr val="4100E6"/>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spcAft>
                <a:spcPts val="300"/>
              </a:spcAft>
            </a:pPr>
            <a:endParaRPr lang="en-GB" sz="1000">
              <a:solidFill>
                <a:schemeClr val="tx1"/>
              </a:solidFill>
              <a:latin typeface="Aeroport" panose="02000000000000000000" pitchFamily="50" charset="0"/>
            </a:endParaRPr>
          </a:p>
          <a:p>
            <a:pPr algn="ctr">
              <a:spcAft>
                <a:spcPts val="300"/>
              </a:spcAft>
            </a:pPr>
            <a:endParaRPr lang="en-GB" sz="1000">
              <a:solidFill>
                <a:schemeClr val="tx1"/>
              </a:solidFill>
              <a:latin typeface="Aeroport" panose="02000000000000000000" pitchFamily="50" charset="0"/>
            </a:endParaRPr>
          </a:p>
          <a:p>
            <a:pPr algn="ctr">
              <a:spcAft>
                <a:spcPts val="300"/>
              </a:spcAft>
            </a:pPr>
            <a:endParaRPr lang="en-GB" sz="1000">
              <a:solidFill>
                <a:schemeClr val="tx1"/>
              </a:solidFill>
              <a:latin typeface="Aeroport" panose="02000000000000000000" pitchFamily="50" charset="0"/>
            </a:endParaRPr>
          </a:p>
          <a:p>
            <a:pPr algn="ctr">
              <a:spcAft>
                <a:spcPts val="300"/>
              </a:spcAft>
            </a:pPr>
            <a:endParaRPr lang="en-GB" sz="1000">
              <a:solidFill>
                <a:schemeClr val="tx1"/>
              </a:solidFill>
              <a:latin typeface="Aeroport" panose="02000000000000000000" pitchFamily="50" charset="0"/>
            </a:endParaRPr>
          </a:p>
          <a:p>
            <a:pPr algn="ctr">
              <a:spcAft>
                <a:spcPts val="300"/>
              </a:spcAft>
            </a:pPr>
            <a:r>
              <a:rPr lang="en-GB" sz="1000">
                <a:solidFill>
                  <a:schemeClr val="tx1"/>
                </a:solidFill>
                <a:latin typeface="Aeroport" panose="02000000000000000000" pitchFamily="50" charset="0"/>
              </a:rPr>
              <a:t>Finjuve</a:t>
            </a:r>
          </a:p>
        </p:txBody>
      </p:sp>
      <p:sp>
        <p:nvSpPr>
          <p:cNvPr id="4182" name="Rectangle: Rounded Corners 4181">
            <a:extLst>
              <a:ext uri="{FF2B5EF4-FFF2-40B4-BE49-F238E27FC236}">
                <a16:creationId xmlns:a16="http://schemas.microsoft.com/office/drawing/2014/main" id="{716760BF-F5AA-B5B2-4B06-C1F249D97B92}"/>
              </a:ext>
            </a:extLst>
          </p:cNvPr>
          <p:cNvSpPr/>
          <p:nvPr/>
        </p:nvSpPr>
        <p:spPr>
          <a:xfrm>
            <a:off x="4848794" y="2480599"/>
            <a:ext cx="1116000" cy="972000"/>
          </a:xfrm>
          <a:prstGeom prst="round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r>
              <a:rPr lang="en-GB" sz="1000">
                <a:solidFill>
                  <a:schemeClr val="tx1"/>
                </a:solidFill>
                <a:latin typeface="Aeroport Light" panose="02000000000000000000" pitchFamily="50" charset="0"/>
              </a:rPr>
              <a:t>Oral POMs</a:t>
            </a:r>
          </a:p>
        </p:txBody>
      </p:sp>
      <p:pic>
        <p:nvPicPr>
          <p:cNvPr id="4183" name="Picture 4182">
            <a:extLst>
              <a:ext uri="{FF2B5EF4-FFF2-40B4-BE49-F238E27FC236}">
                <a16:creationId xmlns:a16="http://schemas.microsoft.com/office/drawing/2014/main" id="{1C0461AE-4C6F-1B48-E712-416BA88B6B57}"/>
              </a:ext>
            </a:extLst>
          </p:cNvPr>
          <p:cNvPicPr>
            <a:picLocks noChangeAspect="1"/>
          </p:cNvPicPr>
          <p:nvPr/>
        </p:nvPicPr>
        <p:blipFill>
          <a:blip r:embed="rId8">
            <a:clrChange>
              <a:clrFrom>
                <a:srgbClr val="FFFFFF"/>
              </a:clrFrom>
              <a:clrTo>
                <a:srgbClr val="FFFFFF">
                  <a:alpha val="0"/>
                </a:srgbClr>
              </a:clrTo>
            </a:clrChange>
          </a:blip>
          <a:srcRect l="33404" t="14844" r="27226" b="4416"/>
          <a:stretch>
            <a:fillRect/>
          </a:stretch>
        </p:blipFill>
        <p:spPr>
          <a:xfrm>
            <a:off x="5093280" y="2594717"/>
            <a:ext cx="500328" cy="684000"/>
          </a:xfrm>
          <a:prstGeom prst="rect">
            <a:avLst/>
          </a:prstGeom>
        </p:spPr>
      </p:pic>
      <p:sp>
        <p:nvSpPr>
          <p:cNvPr id="4184" name="Rounded Rectangle 25">
            <a:extLst>
              <a:ext uri="{FF2B5EF4-FFF2-40B4-BE49-F238E27FC236}">
                <a16:creationId xmlns:a16="http://schemas.microsoft.com/office/drawing/2014/main" id="{4B611388-B2B5-EDEE-B551-C30243151DD1}"/>
              </a:ext>
            </a:extLst>
          </p:cNvPr>
          <p:cNvSpPr/>
          <p:nvPr/>
        </p:nvSpPr>
        <p:spPr>
          <a:xfrm>
            <a:off x="3745668" y="2118655"/>
            <a:ext cx="1021808" cy="216000"/>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chemeClr val="bg1"/>
                </a:solidFill>
                <a:effectLst/>
                <a:uLnTx/>
                <a:uFillTx/>
                <a:latin typeface="Aeroport Light"/>
                <a:ea typeface="+mn-ea"/>
                <a:cs typeface="+mn-cs"/>
              </a:rPr>
              <a:t>D2C</a:t>
            </a:r>
          </a:p>
        </p:txBody>
      </p:sp>
      <p:grpSp>
        <p:nvGrpSpPr>
          <p:cNvPr id="4185" name="Group 4184">
            <a:extLst>
              <a:ext uri="{FF2B5EF4-FFF2-40B4-BE49-F238E27FC236}">
                <a16:creationId xmlns:a16="http://schemas.microsoft.com/office/drawing/2014/main" id="{C6E2EB8C-F1F4-DE33-0E10-E9C017993B7F}"/>
              </a:ext>
            </a:extLst>
          </p:cNvPr>
          <p:cNvGrpSpPr/>
          <p:nvPr/>
        </p:nvGrpSpPr>
        <p:grpSpPr>
          <a:xfrm>
            <a:off x="4923435" y="1813994"/>
            <a:ext cx="659898" cy="180000"/>
            <a:chOff x="5984818" y="2762301"/>
            <a:chExt cx="659898" cy="180000"/>
          </a:xfrm>
        </p:grpSpPr>
        <p:pic>
          <p:nvPicPr>
            <p:cNvPr id="4186" name="Picture 32">
              <a:extLst>
                <a:ext uri="{FF2B5EF4-FFF2-40B4-BE49-F238E27FC236}">
                  <a16:creationId xmlns:a16="http://schemas.microsoft.com/office/drawing/2014/main" id="{B876CB00-4656-D523-834D-73EC8AF4AC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688" r="21688"/>
            <a:stretch>
              <a:fillRect/>
            </a:stretch>
          </p:blipFill>
          <p:spPr bwMode="auto">
            <a:xfrm>
              <a:off x="6224767" y="2762301"/>
              <a:ext cx="180000" cy="180000"/>
            </a:xfrm>
            <a:prstGeom prst="ellipse">
              <a:avLst/>
            </a:prstGeom>
            <a:noFill/>
            <a:extLst>
              <a:ext uri="{909E8E84-426E-40DD-AFC4-6F175D3DCCD1}">
                <a14:hiddenFill xmlns:a14="http://schemas.microsoft.com/office/drawing/2010/main">
                  <a:solidFill>
                    <a:srgbClr val="FFFFFF"/>
                  </a:solidFill>
                </a14:hiddenFill>
              </a:ext>
            </a:extLst>
          </p:spPr>
        </p:pic>
        <p:pic>
          <p:nvPicPr>
            <p:cNvPr id="4187" name="Picture 34" descr="Flag of Germany - Wikipedia">
              <a:extLst>
                <a:ext uri="{FF2B5EF4-FFF2-40B4-BE49-F238E27FC236}">
                  <a16:creationId xmlns:a16="http://schemas.microsoft.com/office/drawing/2014/main" id="{0B09E803-0181-336F-8614-3359EB37CA4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688" r="21688"/>
            <a:stretch>
              <a:fillRect/>
            </a:stretch>
          </p:blipFill>
          <p:spPr bwMode="auto">
            <a:xfrm>
              <a:off x="6464716" y="2762301"/>
              <a:ext cx="180000" cy="180000"/>
            </a:xfrm>
            <a:prstGeom prst="ellipse">
              <a:avLst/>
            </a:prstGeom>
            <a:noFill/>
            <a:extLst>
              <a:ext uri="{909E8E84-426E-40DD-AFC4-6F175D3DCCD1}">
                <a14:hiddenFill xmlns:a14="http://schemas.microsoft.com/office/drawing/2010/main">
                  <a:solidFill>
                    <a:srgbClr val="FFFFFF"/>
                  </a:solidFill>
                </a14:hiddenFill>
              </a:ext>
            </a:extLst>
          </p:spPr>
        </p:pic>
        <p:pic>
          <p:nvPicPr>
            <p:cNvPr id="4188" name="Picture 30" descr="Union Jack - Wikipedia">
              <a:extLst>
                <a:ext uri="{FF2B5EF4-FFF2-40B4-BE49-F238E27FC236}">
                  <a16:creationId xmlns:a16="http://schemas.microsoft.com/office/drawing/2014/main" id="{FF48AA3C-91BB-3F3E-0233-D3D7D1779B2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688" r="21688"/>
            <a:stretch>
              <a:fillRect/>
            </a:stretch>
          </p:blipFill>
          <p:spPr bwMode="auto">
            <a:xfrm>
              <a:off x="5984818" y="2762301"/>
              <a:ext cx="180000" cy="180000"/>
            </a:xfrm>
            <a:prstGeom prst="ellipse">
              <a:avLst/>
            </a:prstGeom>
            <a:noFill/>
            <a:extLst>
              <a:ext uri="{909E8E84-426E-40DD-AFC4-6F175D3DCCD1}">
                <a14:hiddenFill xmlns:a14="http://schemas.microsoft.com/office/drawing/2010/main">
                  <a:solidFill>
                    <a:srgbClr val="FFFFFF"/>
                  </a:solidFill>
                </a14:hiddenFill>
              </a:ext>
            </a:extLst>
          </p:spPr>
        </p:pic>
      </p:grpSp>
      <p:sp>
        <p:nvSpPr>
          <p:cNvPr id="4189" name="TextBox 4188">
            <a:extLst>
              <a:ext uri="{FF2B5EF4-FFF2-40B4-BE49-F238E27FC236}">
                <a16:creationId xmlns:a16="http://schemas.microsoft.com/office/drawing/2014/main" id="{3495FC6C-13F8-320B-13D6-7104867E5A7C}"/>
              </a:ext>
            </a:extLst>
          </p:cNvPr>
          <p:cNvSpPr txBox="1"/>
          <p:nvPr/>
        </p:nvSpPr>
        <p:spPr>
          <a:xfrm>
            <a:off x="3616903" y="1783988"/>
            <a:ext cx="2116280" cy="276999"/>
          </a:xfrm>
          <a:prstGeom prst="rect">
            <a:avLst/>
          </a:prstGeom>
          <a:noFill/>
        </p:spPr>
        <p:txBody>
          <a:bodyPr wrap="square" rtlCol="0" anchor="ctr">
            <a:spAutoFit/>
          </a:bodyPr>
          <a:lstStyle/>
          <a:p>
            <a:r>
              <a:rPr lang="en-GB" sz="1200" b="1">
                <a:latin typeface="Aeroport" panose="02000000000000000000"/>
              </a:rPr>
              <a:t>Licensed POM</a:t>
            </a:r>
          </a:p>
        </p:txBody>
      </p:sp>
      <p:sp>
        <p:nvSpPr>
          <p:cNvPr id="4191" name="TextBox 4190">
            <a:extLst>
              <a:ext uri="{FF2B5EF4-FFF2-40B4-BE49-F238E27FC236}">
                <a16:creationId xmlns:a16="http://schemas.microsoft.com/office/drawing/2014/main" id="{F5894668-5AE2-39D9-D72C-0805FA62934F}"/>
              </a:ext>
            </a:extLst>
          </p:cNvPr>
          <p:cNvSpPr txBox="1"/>
          <p:nvPr/>
        </p:nvSpPr>
        <p:spPr>
          <a:xfrm>
            <a:off x="3692372" y="2685188"/>
            <a:ext cx="1190381" cy="646331"/>
          </a:xfrm>
          <a:prstGeom prst="rect">
            <a:avLst/>
          </a:prstGeom>
          <a:noFill/>
        </p:spPr>
        <p:txBody>
          <a:bodyPr wrap="square" rtlCol="0">
            <a:spAutoFit/>
          </a:bodyPr>
          <a:lstStyle/>
          <a:p>
            <a:pPr algn="ctr"/>
            <a:r>
              <a:rPr lang="en-GB" sz="900" i="1">
                <a:latin typeface="Aeroport Light" panose="02000000000000000000"/>
              </a:rPr>
              <a:t>POMs are available via an online consultation on D2C</a:t>
            </a:r>
          </a:p>
        </p:txBody>
      </p:sp>
      <p:cxnSp>
        <p:nvCxnSpPr>
          <p:cNvPr id="4192" name="Straight Connector 4191">
            <a:extLst>
              <a:ext uri="{FF2B5EF4-FFF2-40B4-BE49-F238E27FC236}">
                <a16:creationId xmlns:a16="http://schemas.microsoft.com/office/drawing/2014/main" id="{AACAFBE6-AA0D-C408-181C-35EC142939BE}"/>
              </a:ext>
            </a:extLst>
          </p:cNvPr>
          <p:cNvCxnSpPr>
            <a:cxnSpLocks/>
          </p:cNvCxnSpPr>
          <p:nvPr/>
        </p:nvCxnSpPr>
        <p:spPr>
          <a:xfrm flipV="1">
            <a:off x="3725472" y="2421060"/>
            <a:ext cx="2314562" cy="0"/>
          </a:xfrm>
          <a:prstGeom prst="line">
            <a:avLst/>
          </a:prstGeom>
        </p:spPr>
        <p:style>
          <a:lnRef idx="1">
            <a:schemeClr val="dk1"/>
          </a:lnRef>
          <a:fillRef idx="0">
            <a:schemeClr val="dk1"/>
          </a:fillRef>
          <a:effectRef idx="0">
            <a:schemeClr val="dk1"/>
          </a:effectRef>
          <a:fontRef idx="minor">
            <a:schemeClr val="tx1"/>
          </a:fontRef>
        </p:style>
      </p:cxnSp>
      <p:cxnSp>
        <p:nvCxnSpPr>
          <p:cNvPr id="4196" name="Straight Connector 4195">
            <a:extLst>
              <a:ext uri="{FF2B5EF4-FFF2-40B4-BE49-F238E27FC236}">
                <a16:creationId xmlns:a16="http://schemas.microsoft.com/office/drawing/2014/main" id="{CCD3C3F4-02CE-874C-30EC-9DF6CE082595}"/>
              </a:ext>
            </a:extLst>
          </p:cNvPr>
          <p:cNvCxnSpPr>
            <a:cxnSpLocks/>
          </p:cNvCxnSpPr>
          <p:nvPr/>
        </p:nvCxnSpPr>
        <p:spPr>
          <a:xfrm>
            <a:off x="6268247" y="2417362"/>
            <a:ext cx="2615871" cy="0"/>
          </a:xfrm>
          <a:prstGeom prst="line">
            <a:avLst/>
          </a:prstGeom>
        </p:spPr>
        <p:style>
          <a:lnRef idx="1">
            <a:schemeClr val="dk1"/>
          </a:lnRef>
          <a:fillRef idx="0">
            <a:schemeClr val="dk1"/>
          </a:fillRef>
          <a:effectRef idx="0">
            <a:schemeClr val="dk1"/>
          </a:effectRef>
          <a:fontRef idx="minor">
            <a:schemeClr val="tx1"/>
          </a:fontRef>
        </p:style>
      </p:cxnSp>
      <p:pic>
        <p:nvPicPr>
          <p:cNvPr id="4200" name="Picture 4199">
            <a:extLst>
              <a:ext uri="{FF2B5EF4-FFF2-40B4-BE49-F238E27FC236}">
                <a16:creationId xmlns:a16="http://schemas.microsoft.com/office/drawing/2014/main" id="{1AB28768-414B-D04B-4DA1-449152B991C2}"/>
              </a:ext>
            </a:extLst>
          </p:cNvPr>
          <p:cNvPicPr>
            <a:picLocks noChangeAspect="1"/>
          </p:cNvPicPr>
          <p:nvPr/>
        </p:nvPicPr>
        <p:blipFill>
          <a:blip r:embed="rId9"/>
          <a:srcRect l="37567" t="29564" r="39769" b="15220"/>
          <a:stretch>
            <a:fillRect/>
          </a:stretch>
        </p:blipFill>
        <p:spPr>
          <a:xfrm>
            <a:off x="5399052" y="2581019"/>
            <a:ext cx="376799" cy="612000"/>
          </a:xfrm>
          <a:prstGeom prst="rect">
            <a:avLst/>
          </a:prstGeom>
        </p:spPr>
      </p:pic>
      <p:sp>
        <p:nvSpPr>
          <p:cNvPr id="4206" name="Rectangle: Rounded Corners 4205">
            <a:extLst>
              <a:ext uri="{FF2B5EF4-FFF2-40B4-BE49-F238E27FC236}">
                <a16:creationId xmlns:a16="http://schemas.microsoft.com/office/drawing/2014/main" id="{5D353CA0-0FA2-908E-327E-4C21B6F1753D}"/>
              </a:ext>
            </a:extLst>
          </p:cNvPr>
          <p:cNvSpPr/>
          <p:nvPr/>
        </p:nvSpPr>
        <p:spPr>
          <a:xfrm>
            <a:off x="6343244" y="2500623"/>
            <a:ext cx="1180103" cy="972000"/>
          </a:xfrm>
          <a:prstGeom prst="round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r>
              <a:rPr lang="en-GB" sz="1000">
                <a:solidFill>
                  <a:schemeClr val="tx1"/>
                </a:solidFill>
                <a:latin typeface="Aeroport Light" panose="02000000000000000000" pitchFamily="50" charset="0"/>
              </a:rPr>
              <a:t>Minoxidil 5%</a:t>
            </a:r>
          </a:p>
        </p:txBody>
      </p:sp>
      <p:pic>
        <p:nvPicPr>
          <p:cNvPr id="4207" name="Picture 4206">
            <a:extLst>
              <a:ext uri="{FF2B5EF4-FFF2-40B4-BE49-F238E27FC236}">
                <a16:creationId xmlns:a16="http://schemas.microsoft.com/office/drawing/2014/main" id="{D8832DB7-5752-8BE2-37EF-CE9FB23A898C}"/>
              </a:ext>
            </a:extLst>
          </p:cNvPr>
          <p:cNvPicPr>
            <a:picLocks noChangeAspect="1"/>
          </p:cNvPicPr>
          <p:nvPr/>
        </p:nvPicPr>
        <p:blipFill>
          <a:blip r:embed="rId10"/>
          <a:srcRect l="36238" t="25007" r="30436" b="9596"/>
          <a:stretch>
            <a:fillRect/>
          </a:stretch>
        </p:blipFill>
        <p:spPr>
          <a:xfrm>
            <a:off x="6663514" y="2532244"/>
            <a:ext cx="550360" cy="720000"/>
          </a:xfrm>
          <a:prstGeom prst="rect">
            <a:avLst/>
          </a:prstGeom>
        </p:spPr>
      </p:pic>
      <p:grpSp>
        <p:nvGrpSpPr>
          <p:cNvPr id="4217" name="Group 4216">
            <a:extLst>
              <a:ext uri="{FF2B5EF4-FFF2-40B4-BE49-F238E27FC236}">
                <a16:creationId xmlns:a16="http://schemas.microsoft.com/office/drawing/2014/main" id="{B22BDCA0-AF47-DD1C-5DE5-8442538079B7}"/>
              </a:ext>
            </a:extLst>
          </p:cNvPr>
          <p:cNvGrpSpPr/>
          <p:nvPr/>
        </p:nvGrpSpPr>
        <p:grpSpPr>
          <a:xfrm>
            <a:off x="6238632" y="2113816"/>
            <a:ext cx="2645486" cy="224836"/>
            <a:chOff x="5310324" y="-349033"/>
            <a:chExt cx="3333792" cy="224836"/>
          </a:xfrm>
        </p:grpSpPr>
        <p:sp>
          <p:nvSpPr>
            <p:cNvPr id="4208" name="Rounded Rectangle 25">
              <a:extLst>
                <a:ext uri="{FF2B5EF4-FFF2-40B4-BE49-F238E27FC236}">
                  <a16:creationId xmlns:a16="http://schemas.microsoft.com/office/drawing/2014/main" id="{DFB1FEEB-9ABA-AB9A-6D0C-C0E0EF81EC9F}"/>
                </a:ext>
              </a:extLst>
            </p:cNvPr>
            <p:cNvSpPr/>
            <p:nvPr/>
          </p:nvSpPr>
          <p:spPr>
            <a:xfrm>
              <a:off x="5310324" y="-348346"/>
              <a:ext cx="1070234" cy="216000"/>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chemeClr val="bg1"/>
                  </a:solidFill>
                  <a:effectLst/>
                  <a:uLnTx/>
                  <a:uFillTx/>
                  <a:latin typeface="Aeroport Light"/>
                  <a:ea typeface="+mn-ea"/>
                  <a:cs typeface="+mn-cs"/>
                </a:rPr>
                <a:t>D2C</a:t>
              </a:r>
            </a:p>
          </p:txBody>
        </p:sp>
        <p:sp>
          <p:nvSpPr>
            <p:cNvPr id="4209" name="Rounded Rectangle 25">
              <a:extLst>
                <a:ext uri="{FF2B5EF4-FFF2-40B4-BE49-F238E27FC236}">
                  <a16:creationId xmlns:a16="http://schemas.microsoft.com/office/drawing/2014/main" id="{46133F50-1595-8168-C475-E31650875999}"/>
                </a:ext>
              </a:extLst>
            </p:cNvPr>
            <p:cNvSpPr/>
            <p:nvPr/>
          </p:nvSpPr>
          <p:spPr>
            <a:xfrm>
              <a:off x="6441347" y="-349033"/>
              <a:ext cx="1070234" cy="216000"/>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chemeClr val="bg1"/>
                  </a:solidFill>
                  <a:effectLst/>
                  <a:uLnTx/>
                  <a:uFillTx/>
                  <a:latin typeface="Aeroport Light"/>
                  <a:ea typeface="+mn-ea"/>
                  <a:cs typeface="+mn-cs"/>
                </a:rPr>
                <a:t>Retail</a:t>
              </a:r>
            </a:p>
          </p:txBody>
        </p:sp>
        <p:sp>
          <p:nvSpPr>
            <p:cNvPr id="4210" name="Rounded Rectangle 25">
              <a:extLst>
                <a:ext uri="{FF2B5EF4-FFF2-40B4-BE49-F238E27FC236}">
                  <a16:creationId xmlns:a16="http://schemas.microsoft.com/office/drawing/2014/main" id="{56D53819-EFE4-7F25-8FAE-A20588189018}"/>
                </a:ext>
              </a:extLst>
            </p:cNvPr>
            <p:cNvSpPr/>
            <p:nvPr/>
          </p:nvSpPr>
          <p:spPr>
            <a:xfrm>
              <a:off x="7573882" y="-340197"/>
              <a:ext cx="1070234" cy="216000"/>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schemeClr val="bg1"/>
                  </a:solidFill>
                  <a:effectLst/>
                  <a:uLnTx/>
                  <a:uFillTx/>
                  <a:latin typeface="Aeroport Light"/>
                  <a:ea typeface="+mn-ea"/>
                  <a:cs typeface="+mn-cs"/>
                </a:rPr>
                <a:t>Marketplaces</a:t>
              </a:r>
            </a:p>
          </p:txBody>
        </p:sp>
      </p:grpSp>
      <p:grpSp>
        <p:nvGrpSpPr>
          <p:cNvPr id="4211" name="Group 4210">
            <a:extLst>
              <a:ext uri="{FF2B5EF4-FFF2-40B4-BE49-F238E27FC236}">
                <a16:creationId xmlns:a16="http://schemas.microsoft.com/office/drawing/2014/main" id="{29EFCDB5-F13F-7BDB-5D66-7D64CE2EFD71}"/>
              </a:ext>
            </a:extLst>
          </p:cNvPr>
          <p:cNvGrpSpPr/>
          <p:nvPr/>
        </p:nvGrpSpPr>
        <p:grpSpPr>
          <a:xfrm>
            <a:off x="7538254" y="1842137"/>
            <a:ext cx="659898" cy="180000"/>
            <a:chOff x="5976243" y="3577271"/>
            <a:chExt cx="659898" cy="180000"/>
          </a:xfrm>
        </p:grpSpPr>
        <p:pic>
          <p:nvPicPr>
            <p:cNvPr id="4212" name="Picture 32">
              <a:extLst>
                <a:ext uri="{FF2B5EF4-FFF2-40B4-BE49-F238E27FC236}">
                  <a16:creationId xmlns:a16="http://schemas.microsoft.com/office/drawing/2014/main" id="{161D3400-A087-8228-37CF-60CD545B35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688" r="21688"/>
            <a:stretch>
              <a:fillRect/>
            </a:stretch>
          </p:blipFill>
          <p:spPr bwMode="auto">
            <a:xfrm>
              <a:off x="6216192" y="3577271"/>
              <a:ext cx="180000" cy="180000"/>
            </a:xfrm>
            <a:prstGeom prst="ellipse">
              <a:avLst/>
            </a:prstGeom>
            <a:noFill/>
            <a:extLst>
              <a:ext uri="{909E8E84-426E-40DD-AFC4-6F175D3DCCD1}">
                <a14:hiddenFill xmlns:a14="http://schemas.microsoft.com/office/drawing/2010/main">
                  <a:solidFill>
                    <a:srgbClr val="FFFFFF"/>
                  </a:solidFill>
                </a14:hiddenFill>
              </a:ext>
            </a:extLst>
          </p:spPr>
        </p:pic>
        <p:pic>
          <p:nvPicPr>
            <p:cNvPr id="4213" name="Picture 34" descr="Flag of Germany - Wikipedia">
              <a:extLst>
                <a:ext uri="{FF2B5EF4-FFF2-40B4-BE49-F238E27FC236}">
                  <a16:creationId xmlns:a16="http://schemas.microsoft.com/office/drawing/2014/main" id="{534C2ACD-75DB-17E0-FA21-A07048A46F1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688" r="21688"/>
            <a:stretch>
              <a:fillRect/>
            </a:stretch>
          </p:blipFill>
          <p:spPr bwMode="auto">
            <a:xfrm>
              <a:off x="6456141" y="3577271"/>
              <a:ext cx="180000" cy="180000"/>
            </a:xfrm>
            <a:prstGeom prst="ellipse">
              <a:avLst/>
            </a:prstGeom>
            <a:noFill/>
            <a:extLst>
              <a:ext uri="{909E8E84-426E-40DD-AFC4-6F175D3DCCD1}">
                <a14:hiddenFill xmlns:a14="http://schemas.microsoft.com/office/drawing/2010/main">
                  <a:solidFill>
                    <a:srgbClr val="FFFFFF"/>
                  </a:solidFill>
                </a14:hiddenFill>
              </a:ext>
            </a:extLst>
          </p:spPr>
        </p:pic>
        <p:pic>
          <p:nvPicPr>
            <p:cNvPr id="4214" name="Picture 30" descr="Union Jack - Wikipedia">
              <a:extLst>
                <a:ext uri="{FF2B5EF4-FFF2-40B4-BE49-F238E27FC236}">
                  <a16:creationId xmlns:a16="http://schemas.microsoft.com/office/drawing/2014/main" id="{DA14EB24-A5AF-5E16-4629-EE840FA5112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688" r="21688"/>
            <a:stretch>
              <a:fillRect/>
            </a:stretch>
          </p:blipFill>
          <p:spPr bwMode="auto">
            <a:xfrm>
              <a:off x="5976243" y="3577271"/>
              <a:ext cx="180000" cy="180000"/>
            </a:xfrm>
            <a:prstGeom prst="ellipse">
              <a:avLst/>
            </a:prstGeom>
            <a:noFill/>
            <a:extLst>
              <a:ext uri="{909E8E84-426E-40DD-AFC4-6F175D3DCCD1}">
                <a14:hiddenFill xmlns:a14="http://schemas.microsoft.com/office/drawing/2010/main">
                  <a:solidFill>
                    <a:srgbClr val="FFFFFF"/>
                  </a:solidFill>
                </a14:hiddenFill>
              </a:ext>
            </a:extLst>
          </p:spPr>
        </p:pic>
      </p:grpSp>
      <p:sp>
        <p:nvSpPr>
          <p:cNvPr id="4215" name="TextBox 4214">
            <a:extLst>
              <a:ext uri="{FF2B5EF4-FFF2-40B4-BE49-F238E27FC236}">
                <a16:creationId xmlns:a16="http://schemas.microsoft.com/office/drawing/2014/main" id="{0047EA68-A6C7-2646-B17B-DB184AFB2BA4}"/>
              </a:ext>
            </a:extLst>
          </p:cNvPr>
          <p:cNvSpPr txBox="1"/>
          <p:nvPr/>
        </p:nvSpPr>
        <p:spPr>
          <a:xfrm>
            <a:off x="6185901" y="1780290"/>
            <a:ext cx="1361944" cy="276999"/>
          </a:xfrm>
          <a:prstGeom prst="rect">
            <a:avLst/>
          </a:prstGeom>
          <a:noFill/>
        </p:spPr>
        <p:txBody>
          <a:bodyPr wrap="square" rtlCol="0" anchor="ctr">
            <a:spAutoFit/>
          </a:bodyPr>
          <a:lstStyle/>
          <a:p>
            <a:r>
              <a:rPr lang="en-GB" sz="1200" b="1">
                <a:latin typeface="Aeroport" panose="02000000000000000000"/>
              </a:rPr>
              <a:t>Licensed OTC</a:t>
            </a:r>
          </a:p>
        </p:txBody>
      </p:sp>
      <p:sp>
        <p:nvSpPr>
          <p:cNvPr id="4133" name="Rectangle: Rounded Corners 4132">
            <a:extLst>
              <a:ext uri="{FF2B5EF4-FFF2-40B4-BE49-F238E27FC236}">
                <a16:creationId xmlns:a16="http://schemas.microsoft.com/office/drawing/2014/main" id="{22988CDD-B0F4-0CD4-84D7-A00C61A02AE0}"/>
              </a:ext>
            </a:extLst>
          </p:cNvPr>
          <p:cNvSpPr/>
          <p:nvPr/>
        </p:nvSpPr>
        <p:spPr>
          <a:xfrm>
            <a:off x="5538000" y="5773919"/>
            <a:ext cx="1116000" cy="673285"/>
          </a:xfrm>
          <a:prstGeom prst="round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r>
              <a:rPr lang="en-GB" sz="900">
                <a:solidFill>
                  <a:schemeClr val="tx1"/>
                </a:solidFill>
                <a:latin typeface="Aeroport Light" panose="02000000000000000000" pitchFamily="50" charset="0"/>
              </a:rPr>
              <a:t>Biotin</a:t>
            </a:r>
          </a:p>
        </p:txBody>
      </p:sp>
      <p:sp>
        <p:nvSpPr>
          <p:cNvPr id="4149" name="Rectangle: Rounded Corners 4148">
            <a:extLst>
              <a:ext uri="{FF2B5EF4-FFF2-40B4-BE49-F238E27FC236}">
                <a16:creationId xmlns:a16="http://schemas.microsoft.com/office/drawing/2014/main" id="{0955347F-EA0E-BD2F-0E51-E1817F7FE975}"/>
              </a:ext>
            </a:extLst>
          </p:cNvPr>
          <p:cNvSpPr/>
          <p:nvPr/>
        </p:nvSpPr>
        <p:spPr>
          <a:xfrm>
            <a:off x="5538000" y="4971387"/>
            <a:ext cx="1116000" cy="673285"/>
          </a:xfrm>
          <a:prstGeom prst="round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r>
              <a:rPr lang="en-GB" sz="900">
                <a:solidFill>
                  <a:schemeClr val="tx1"/>
                </a:solidFill>
                <a:latin typeface="Aeroport Light" panose="02000000000000000000" pitchFamily="50" charset="0"/>
              </a:rPr>
              <a:t>Hair Growth Complex</a:t>
            </a:r>
          </a:p>
        </p:txBody>
      </p:sp>
      <p:pic>
        <p:nvPicPr>
          <p:cNvPr id="4137" name="Picture 4136">
            <a:extLst>
              <a:ext uri="{FF2B5EF4-FFF2-40B4-BE49-F238E27FC236}">
                <a16:creationId xmlns:a16="http://schemas.microsoft.com/office/drawing/2014/main" id="{1B34F1DC-B9FE-10BB-5CC3-09E0A441B863}"/>
              </a:ext>
            </a:extLst>
          </p:cNvPr>
          <p:cNvPicPr>
            <a:picLocks noChangeAspect="1"/>
          </p:cNvPicPr>
          <p:nvPr/>
        </p:nvPicPr>
        <p:blipFill>
          <a:blip r:embed="rId11"/>
          <a:srcRect l="32091" t="34746" r="29976"/>
          <a:stretch>
            <a:fillRect/>
          </a:stretch>
        </p:blipFill>
        <p:spPr>
          <a:xfrm>
            <a:off x="5850985" y="5773919"/>
            <a:ext cx="490030" cy="561986"/>
          </a:xfrm>
          <a:prstGeom prst="rect">
            <a:avLst/>
          </a:prstGeom>
        </p:spPr>
      </p:pic>
      <p:pic>
        <p:nvPicPr>
          <p:cNvPr id="4153" name="Picture 4152">
            <a:extLst>
              <a:ext uri="{FF2B5EF4-FFF2-40B4-BE49-F238E27FC236}">
                <a16:creationId xmlns:a16="http://schemas.microsoft.com/office/drawing/2014/main" id="{76B3308B-8B0A-381C-8F05-1F45509057D9}"/>
              </a:ext>
            </a:extLst>
          </p:cNvPr>
          <p:cNvPicPr>
            <a:picLocks noChangeAspect="1"/>
          </p:cNvPicPr>
          <p:nvPr/>
        </p:nvPicPr>
        <p:blipFill>
          <a:blip r:embed="rId12"/>
          <a:srcRect l="30428" t="26556" r="32331" b="23847"/>
          <a:stretch>
            <a:fillRect/>
          </a:stretch>
        </p:blipFill>
        <p:spPr>
          <a:xfrm>
            <a:off x="5857808" y="4925661"/>
            <a:ext cx="476385" cy="422913"/>
          </a:xfrm>
          <a:prstGeom prst="rect">
            <a:avLst/>
          </a:prstGeom>
        </p:spPr>
      </p:pic>
      <p:sp>
        <p:nvSpPr>
          <p:cNvPr id="12" name="TextBox 11">
            <a:extLst>
              <a:ext uri="{FF2B5EF4-FFF2-40B4-BE49-F238E27FC236}">
                <a16:creationId xmlns:a16="http://schemas.microsoft.com/office/drawing/2014/main" id="{AE5E0A7D-8B70-7B45-8778-7A0F1AEA9E2C}"/>
              </a:ext>
            </a:extLst>
          </p:cNvPr>
          <p:cNvSpPr txBox="1"/>
          <p:nvPr/>
        </p:nvSpPr>
        <p:spPr>
          <a:xfrm>
            <a:off x="5369284" y="4733478"/>
            <a:ext cx="1486128" cy="276999"/>
          </a:xfrm>
          <a:prstGeom prst="rect">
            <a:avLst/>
          </a:prstGeom>
          <a:noFill/>
        </p:spPr>
        <p:txBody>
          <a:bodyPr wrap="square" rtlCol="0">
            <a:spAutoFit/>
          </a:bodyPr>
          <a:lstStyle/>
          <a:p>
            <a:pPr algn="ctr"/>
            <a:r>
              <a:rPr lang="en-GB" sz="1200" b="1">
                <a:latin typeface="Aeroport" panose="02000000000000000000" pitchFamily="50" charset="0"/>
              </a:rPr>
              <a:t>Supplements</a:t>
            </a:r>
          </a:p>
        </p:txBody>
      </p:sp>
      <p:sp>
        <p:nvSpPr>
          <p:cNvPr id="4128" name="Rectangle: Rounded Corners 4127">
            <a:extLst>
              <a:ext uri="{FF2B5EF4-FFF2-40B4-BE49-F238E27FC236}">
                <a16:creationId xmlns:a16="http://schemas.microsoft.com/office/drawing/2014/main" id="{74EDF859-C26D-38E8-6104-1A8406C54F0B}"/>
              </a:ext>
            </a:extLst>
          </p:cNvPr>
          <p:cNvSpPr/>
          <p:nvPr/>
        </p:nvSpPr>
        <p:spPr>
          <a:xfrm>
            <a:off x="6958559" y="4990324"/>
            <a:ext cx="1116000" cy="656429"/>
          </a:xfrm>
          <a:prstGeom prst="round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r>
              <a:rPr lang="en-GB" sz="900">
                <a:solidFill>
                  <a:schemeClr val="tx1"/>
                </a:solidFill>
                <a:latin typeface="Aeroport Light" panose="02000000000000000000" pitchFamily="50" charset="0"/>
              </a:rPr>
              <a:t>Derma Roller</a:t>
            </a:r>
          </a:p>
        </p:txBody>
      </p:sp>
      <p:pic>
        <p:nvPicPr>
          <p:cNvPr id="4131" name="Picture 4130">
            <a:extLst>
              <a:ext uri="{FF2B5EF4-FFF2-40B4-BE49-F238E27FC236}">
                <a16:creationId xmlns:a16="http://schemas.microsoft.com/office/drawing/2014/main" id="{E0D474A3-6B78-1B07-0E41-130A456BD0C1}"/>
              </a:ext>
            </a:extLst>
          </p:cNvPr>
          <p:cNvPicPr>
            <a:picLocks noChangeAspect="1"/>
          </p:cNvPicPr>
          <p:nvPr/>
        </p:nvPicPr>
        <p:blipFill>
          <a:blip r:embed="rId13">
            <a:clrChange>
              <a:clrFrom>
                <a:srgbClr val="FFFFFF"/>
              </a:clrFrom>
              <a:clrTo>
                <a:srgbClr val="FFFFFF">
                  <a:alpha val="0"/>
                </a:srgbClr>
              </a:clrTo>
            </a:clrChange>
          </a:blip>
          <a:srcRect l="29710" t="15008" r="30881"/>
          <a:stretch>
            <a:fillRect/>
          </a:stretch>
        </p:blipFill>
        <p:spPr>
          <a:xfrm>
            <a:off x="7300662" y="4980580"/>
            <a:ext cx="431795" cy="620860"/>
          </a:xfrm>
          <a:prstGeom prst="rect">
            <a:avLst/>
          </a:prstGeom>
        </p:spPr>
      </p:pic>
      <p:sp>
        <p:nvSpPr>
          <p:cNvPr id="13" name="TextBox 12">
            <a:extLst>
              <a:ext uri="{FF2B5EF4-FFF2-40B4-BE49-F238E27FC236}">
                <a16:creationId xmlns:a16="http://schemas.microsoft.com/office/drawing/2014/main" id="{E5C6D7DC-3CE5-A9EA-11C4-FD431221E493}"/>
              </a:ext>
            </a:extLst>
          </p:cNvPr>
          <p:cNvSpPr txBox="1"/>
          <p:nvPr/>
        </p:nvSpPr>
        <p:spPr>
          <a:xfrm>
            <a:off x="6773495" y="4715302"/>
            <a:ext cx="1486128" cy="276999"/>
          </a:xfrm>
          <a:prstGeom prst="rect">
            <a:avLst/>
          </a:prstGeom>
          <a:noFill/>
        </p:spPr>
        <p:txBody>
          <a:bodyPr wrap="square" rtlCol="0">
            <a:spAutoFit/>
          </a:bodyPr>
          <a:lstStyle/>
          <a:p>
            <a:pPr algn="ctr"/>
            <a:r>
              <a:rPr lang="en-GB" sz="1200" b="1">
                <a:latin typeface="Aeroport" panose="02000000000000000000" pitchFamily="50" charset="0"/>
              </a:rPr>
              <a:t>Devices</a:t>
            </a:r>
          </a:p>
        </p:txBody>
      </p:sp>
      <p:sp>
        <p:nvSpPr>
          <p:cNvPr id="4125" name="Rectangle: Rounded Corners 4124">
            <a:extLst>
              <a:ext uri="{FF2B5EF4-FFF2-40B4-BE49-F238E27FC236}">
                <a16:creationId xmlns:a16="http://schemas.microsoft.com/office/drawing/2014/main" id="{0E238D2F-1561-6E58-F169-A7B41048E9F3}"/>
              </a:ext>
            </a:extLst>
          </p:cNvPr>
          <p:cNvSpPr/>
          <p:nvPr/>
        </p:nvSpPr>
        <p:spPr>
          <a:xfrm>
            <a:off x="4150137" y="5790775"/>
            <a:ext cx="1116000" cy="656429"/>
          </a:xfrm>
          <a:prstGeom prst="round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r>
              <a:rPr lang="en-GB" sz="900">
                <a:solidFill>
                  <a:schemeClr val="tx1"/>
                </a:solidFill>
                <a:latin typeface="Aeroport Light" panose="02000000000000000000" pitchFamily="50" charset="0"/>
              </a:rPr>
              <a:t>Clay</a:t>
            </a:r>
          </a:p>
        </p:txBody>
      </p:sp>
      <p:pic>
        <p:nvPicPr>
          <p:cNvPr id="4126" name="Picture 4125">
            <a:extLst>
              <a:ext uri="{FF2B5EF4-FFF2-40B4-BE49-F238E27FC236}">
                <a16:creationId xmlns:a16="http://schemas.microsoft.com/office/drawing/2014/main" id="{86A31B50-CB52-FAB3-E02B-15D52F36808B}"/>
              </a:ext>
            </a:extLst>
          </p:cNvPr>
          <p:cNvPicPr>
            <a:picLocks noChangeAspect="1"/>
          </p:cNvPicPr>
          <p:nvPr/>
        </p:nvPicPr>
        <p:blipFill>
          <a:blip r:embed="rId14"/>
          <a:srcRect l="35274" t="54189" r="36896" b="17752"/>
          <a:stretch>
            <a:fillRect/>
          </a:stretch>
        </p:blipFill>
        <p:spPr>
          <a:xfrm>
            <a:off x="4350350" y="5827464"/>
            <a:ext cx="668390" cy="449245"/>
          </a:xfrm>
          <a:prstGeom prst="rect">
            <a:avLst/>
          </a:prstGeom>
        </p:spPr>
      </p:pic>
      <p:sp>
        <p:nvSpPr>
          <p:cNvPr id="14" name="TextBox 13">
            <a:extLst>
              <a:ext uri="{FF2B5EF4-FFF2-40B4-BE49-F238E27FC236}">
                <a16:creationId xmlns:a16="http://schemas.microsoft.com/office/drawing/2014/main" id="{8E6AB880-7DA5-51BA-2807-B218CECD6DE3}"/>
              </a:ext>
            </a:extLst>
          </p:cNvPr>
          <p:cNvSpPr txBox="1"/>
          <p:nvPr/>
        </p:nvSpPr>
        <p:spPr>
          <a:xfrm>
            <a:off x="3965073" y="4742855"/>
            <a:ext cx="1486128" cy="276999"/>
          </a:xfrm>
          <a:prstGeom prst="rect">
            <a:avLst/>
          </a:prstGeom>
          <a:noFill/>
        </p:spPr>
        <p:txBody>
          <a:bodyPr wrap="square" rtlCol="0">
            <a:spAutoFit/>
          </a:bodyPr>
          <a:lstStyle/>
          <a:p>
            <a:pPr algn="ctr"/>
            <a:r>
              <a:rPr lang="en-GB" sz="1200" b="1">
                <a:latin typeface="Aeroport" panose="02000000000000000000" pitchFamily="50" charset="0"/>
              </a:rPr>
              <a:t>Cosmetics</a:t>
            </a:r>
          </a:p>
        </p:txBody>
      </p:sp>
      <p:sp>
        <p:nvSpPr>
          <p:cNvPr id="18" name="Rectangle: Rounded Corners 17">
            <a:extLst>
              <a:ext uri="{FF2B5EF4-FFF2-40B4-BE49-F238E27FC236}">
                <a16:creationId xmlns:a16="http://schemas.microsoft.com/office/drawing/2014/main" id="{ECC9083D-73F0-B86D-3C6D-556A745FF594}"/>
              </a:ext>
            </a:extLst>
          </p:cNvPr>
          <p:cNvSpPr/>
          <p:nvPr/>
        </p:nvSpPr>
        <p:spPr>
          <a:xfrm>
            <a:off x="4150137" y="4988243"/>
            <a:ext cx="1116000" cy="656429"/>
          </a:xfrm>
          <a:prstGeom prst="round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r>
              <a:rPr lang="en-GB" sz="900">
                <a:solidFill>
                  <a:schemeClr val="tx1"/>
                </a:solidFill>
                <a:latin typeface="Aeroport Light" panose="02000000000000000000" pitchFamily="50" charset="0"/>
              </a:rPr>
              <a:t>Shampoos &amp; Conditioners</a:t>
            </a:r>
          </a:p>
        </p:txBody>
      </p:sp>
      <p:grpSp>
        <p:nvGrpSpPr>
          <p:cNvPr id="4167" name="Group 4166">
            <a:extLst>
              <a:ext uri="{FF2B5EF4-FFF2-40B4-BE49-F238E27FC236}">
                <a16:creationId xmlns:a16="http://schemas.microsoft.com/office/drawing/2014/main" id="{86BC03AA-2228-00A0-7A17-ACF0DB5D663E}"/>
              </a:ext>
            </a:extLst>
          </p:cNvPr>
          <p:cNvGrpSpPr/>
          <p:nvPr/>
        </p:nvGrpSpPr>
        <p:grpSpPr>
          <a:xfrm>
            <a:off x="4449272" y="4999807"/>
            <a:ext cx="517731" cy="362181"/>
            <a:chOff x="3889575" y="5811670"/>
            <a:chExt cx="566031" cy="450475"/>
          </a:xfrm>
        </p:grpSpPr>
        <p:pic>
          <p:nvPicPr>
            <p:cNvPr id="4165" name="Picture 4164">
              <a:extLst>
                <a:ext uri="{FF2B5EF4-FFF2-40B4-BE49-F238E27FC236}">
                  <a16:creationId xmlns:a16="http://schemas.microsoft.com/office/drawing/2014/main" id="{9CF1B31C-A401-2C61-4852-019E2FEB3160}"/>
                </a:ext>
              </a:extLst>
            </p:cNvPr>
            <p:cNvPicPr>
              <a:picLocks noChangeAspect="1"/>
            </p:cNvPicPr>
            <p:nvPr/>
          </p:nvPicPr>
          <p:blipFill>
            <a:blip r:embed="rId15"/>
            <a:srcRect l="22627" r="29666"/>
            <a:stretch>
              <a:fillRect/>
            </a:stretch>
          </p:blipFill>
          <p:spPr>
            <a:xfrm>
              <a:off x="3889575" y="5811670"/>
              <a:ext cx="322346" cy="450475"/>
            </a:xfrm>
            <a:prstGeom prst="rect">
              <a:avLst/>
            </a:prstGeom>
          </p:spPr>
        </p:pic>
        <p:pic>
          <p:nvPicPr>
            <p:cNvPr id="4166" name="Picture 4165">
              <a:extLst>
                <a:ext uri="{FF2B5EF4-FFF2-40B4-BE49-F238E27FC236}">
                  <a16:creationId xmlns:a16="http://schemas.microsoft.com/office/drawing/2014/main" id="{225206E2-872F-FA4F-A208-FCD1FACBF0CA}"/>
                </a:ext>
              </a:extLst>
            </p:cNvPr>
            <p:cNvPicPr>
              <a:picLocks noChangeAspect="1"/>
            </p:cNvPicPr>
            <p:nvPr/>
          </p:nvPicPr>
          <p:blipFill>
            <a:blip r:embed="rId16"/>
            <a:srcRect l="29443" r="25142"/>
            <a:stretch>
              <a:fillRect/>
            </a:stretch>
          </p:blipFill>
          <p:spPr>
            <a:xfrm>
              <a:off x="4153729" y="5811670"/>
              <a:ext cx="301877" cy="443138"/>
            </a:xfrm>
            <a:prstGeom prst="rect">
              <a:avLst/>
            </a:prstGeom>
          </p:spPr>
        </p:pic>
      </p:grpSp>
      <p:sp>
        <p:nvSpPr>
          <p:cNvPr id="10" name="Rounded Rectangle 8">
            <a:extLst>
              <a:ext uri="{FF2B5EF4-FFF2-40B4-BE49-F238E27FC236}">
                <a16:creationId xmlns:a16="http://schemas.microsoft.com/office/drawing/2014/main" id="{1121B177-82DE-7B12-7294-C0BCB56501DC}"/>
              </a:ext>
            </a:extLst>
          </p:cNvPr>
          <p:cNvSpPr/>
          <p:nvPr/>
        </p:nvSpPr>
        <p:spPr>
          <a:xfrm>
            <a:off x="1715238" y="4798781"/>
            <a:ext cx="1724438" cy="1801772"/>
          </a:xfrm>
          <a:prstGeom prst="roundRect">
            <a:avLst>
              <a:gd name="adj" fmla="val 8027"/>
            </a:avLst>
          </a:prstGeom>
          <a:solidFill>
            <a:srgbClr val="EEFAD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lvl="0" algn="ctr">
              <a:spcAft>
                <a:spcPts val="600"/>
              </a:spcAft>
              <a:defRPr/>
            </a:pPr>
            <a:r>
              <a:rPr lang="en-GB" sz="1600" b="1">
                <a:solidFill>
                  <a:schemeClr val="tx1"/>
                </a:solidFill>
                <a:latin typeface="Aeroport" panose="02000000000000000000" pitchFamily="50" charset="0"/>
              </a:rPr>
              <a:t>Hair loss &amp; Scalp Health</a:t>
            </a:r>
          </a:p>
          <a:p>
            <a:pPr marL="0" marR="0" lvl="0" indent="0" algn="ctr" defTabSz="914400" rtl="0" eaLnBrk="1" fontAlgn="auto" latinLnBrk="0" hangingPunct="1">
              <a:spcBef>
                <a:spcPts val="0"/>
              </a:spcBef>
              <a:spcAft>
                <a:spcPts val="600"/>
              </a:spcAft>
              <a:buClrTx/>
              <a:buSzTx/>
              <a:buFontTx/>
              <a:buNone/>
              <a:tabLst/>
              <a:defRPr/>
            </a:pPr>
            <a:r>
              <a:rPr lang="en-GB" sz="1100" b="1">
                <a:solidFill>
                  <a:schemeClr val="tx1"/>
                </a:solidFill>
                <a:latin typeface="Aeroport" panose="02000000000000000000" pitchFamily="50" charset="0"/>
              </a:rPr>
              <a:t>(supplementary hair health product)</a:t>
            </a:r>
          </a:p>
        </p:txBody>
      </p:sp>
      <p:sp>
        <p:nvSpPr>
          <p:cNvPr id="19" name="Rounded Rectangle 25">
            <a:extLst>
              <a:ext uri="{FF2B5EF4-FFF2-40B4-BE49-F238E27FC236}">
                <a16:creationId xmlns:a16="http://schemas.microsoft.com/office/drawing/2014/main" id="{4CE09A9F-5D07-475D-A816-27384387C82F}"/>
              </a:ext>
            </a:extLst>
          </p:cNvPr>
          <p:cNvSpPr/>
          <p:nvPr/>
        </p:nvSpPr>
        <p:spPr>
          <a:xfrm>
            <a:off x="4888149" y="2118655"/>
            <a:ext cx="1021805" cy="216000"/>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chemeClr val="bg1"/>
                </a:solidFill>
                <a:effectLst/>
                <a:uLnTx/>
                <a:uFillTx/>
                <a:latin typeface="Aeroport Light"/>
                <a:ea typeface="+mn-ea"/>
                <a:cs typeface="+mn-cs"/>
              </a:rPr>
              <a:t>Retail</a:t>
            </a:r>
          </a:p>
        </p:txBody>
      </p:sp>
      <p:pic>
        <p:nvPicPr>
          <p:cNvPr id="4" name="Picture 3">
            <a:extLst>
              <a:ext uri="{FF2B5EF4-FFF2-40B4-BE49-F238E27FC236}">
                <a16:creationId xmlns:a16="http://schemas.microsoft.com/office/drawing/2014/main" id="{9DC87332-DC8D-57F5-5140-85A173B215DF}"/>
              </a:ext>
            </a:extLst>
          </p:cNvPr>
          <p:cNvPicPr>
            <a:picLocks noChangeAspect="1"/>
          </p:cNvPicPr>
          <p:nvPr/>
        </p:nvPicPr>
        <p:blipFill>
          <a:blip r:embed="rId17">
            <a:clrChange>
              <a:clrFrom>
                <a:srgbClr val="FFFFFF"/>
              </a:clrFrom>
              <a:clrTo>
                <a:srgbClr val="FFFFFF">
                  <a:alpha val="0"/>
                </a:srgbClr>
              </a:clrTo>
            </a:clrChange>
          </a:blip>
          <a:srcRect l="2831" t="10088" b="14339"/>
          <a:stretch>
            <a:fillRect/>
          </a:stretch>
        </p:blipFill>
        <p:spPr>
          <a:xfrm>
            <a:off x="4512565" y="3655016"/>
            <a:ext cx="894803" cy="695936"/>
          </a:xfrm>
          <a:prstGeom prst="rect">
            <a:avLst/>
          </a:prstGeom>
        </p:spPr>
      </p:pic>
    </p:spTree>
    <p:extLst>
      <p:ext uri="{BB962C8B-B14F-4D97-AF65-F5344CB8AC3E}">
        <p14:creationId xmlns:p14="http://schemas.microsoft.com/office/powerpoint/2010/main" val="751786758"/>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D46D3-56BD-3947-5927-33CCEED44F9D}"/>
            </a:ext>
          </a:extLst>
        </p:cNvPr>
        <p:cNvGrpSpPr/>
        <p:nvPr/>
      </p:nvGrpSpPr>
      <p:grpSpPr>
        <a:xfrm>
          <a:off x="0" y="0"/>
          <a:ext cx="0" cy="0"/>
          <a:chOff x="0" y="0"/>
          <a:chExt cx="0" cy="0"/>
        </a:xfrm>
      </p:grpSpPr>
      <p:sp>
        <p:nvSpPr>
          <p:cNvPr id="2" name="Round Same-side Corner of Rectangle 52">
            <a:extLst>
              <a:ext uri="{FF2B5EF4-FFF2-40B4-BE49-F238E27FC236}">
                <a16:creationId xmlns:a16="http://schemas.microsoft.com/office/drawing/2014/main" id="{2CBF1EA6-262E-2D8C-F9CE-A005C2BA0758}"/>
              </a:ext>
            </a:extLst>
          </p:cNvPr>
          <p:cNvSpPr/>
          <p:nvPr/>
        </p:nvSpPr>
        <p:spPr>
          <a:xfrm rot="10800000">
            <a:off x="0" y="-1"/>
            <a:ext cx="12192000" cy="996211"/>
          </a:xfrm>
          <a:prstGeom prst="round2Same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6">
            <a:extLst>
              <a:ext uri="{FF2B5EF4-FFF2-40B4-BE49-F238E27FC236}">
                <a16:creationId xmlns:a16="http://schemas.microsoft.com/office/drawing/2014/main" id="{12619EAF-E427-6840-122D-DF093891417A}"/>
              </a:ext>
            </a:extLst>
          </p:cNvPr>
          <p:cNvSpPr txBox="1">
            <a:spLocks/>
          </p:cNvSpPr>
          <p:nvPr/>
        </p:nvSpPr>
        <p:spPr>
          <a:xfrm>
            <a:off x="350942" y="157539"/>
            <a:ext cx="11618558" cy="444797"/>
          </a:xfrm>
          <a:prstGeom prst="rect">
            <a:avLst/>
          </a:prstGeom>
        </p:spPr>
        <p:txBody>
          <a:bodyPr vert="horz" lIns="0" tIns="0" rIns="0" bIns="0" rtlCol="0" anchor="t" anchorCtr="0">
            <a:noAutofit/>
          </a:bodyPr>
          <a:lstStyle>
            <a:lvl1pPr algn="l" defTabSz="914400" rtl="0" eaLnBrk="1" latinLnBrk="0" hangingPunct="1">
              <a:lnSpc>
                <a:spcPts val="2800"/>
              </a:lnSpc>
              <a:spcBef>
                <a:spcPct val="0"/>
              </a:spcBef>
              <a:buNone/>
              <a:defRPr sz="3000" b="1" kern="1200">
                <a:solidFill>
                  <a:schemeClr val="bg2"/>
                </a:solidFill>
                <a:latin typeface="+mj-lt"/>
                <a:ea typeface="+mj-ea"/>
                <a:cs typeface="+mj-cs"/>
              </a:defRPr>
            </a:lvl1pPr>
          </a:lstStyle>
          <a:p>
            <a:pPr marL="0" marR="0" lvl="0" indent="0" algn="l" defTabSz="914400" rtl="0" eaLnBrk="1" fontAlgn="auto" latinLnBrk="0" hangingPunct="1">
              <a:lnSpc>
                <a:spcPts val="2800"/>
              </a:lnSpc>
              <a:spcBef>
                <a:spcPct val="0"/>
              </a:spcBef>
              <a:spcAft>
                <a:spcPts val="0"/>
              </a:spcAft>
              <a:buClrTx/>
              <a:buSzTx/>
              <a:buFontTx/>
              <a:buNone/>
              <a:tabLst/>
              <a:defRPr/>
            </a:pPr>
            <a:r>
              <a:rPr lang="en-GB" sz="2600">
                <a:solidFill>
                  <a:srgbClr val="EEFAD5"/>
                </a:solidFill>
                <a:latin typeface="Aeroport"/>
              </a:rPr>
              <a:t>Sons combines this modern brand with medical treatments in a multichannel model that replicable and scalable </a:t>
            </a:r>
            <a:endParaRPr kumimoji="0" lang="en-GB" sz="2600" b="1" i="0" u="none" strike="noStrike" kern="1200" cap="none" spc="0" normalizeH="0" baseline="0" noProof="0">
              <a:ln>
                <a:noFill/>
              </a:ln>
              <a:solidFill>
                <a:srgbClr val="EEFAD5"/>
              </a:solidFill>
              <a:effectLst/>
              <a:uLnTx/>
              <a:uFillTx/>
              <a:latin typeface="Aeroport"/>
              <a:ea typeface="+mj-ea"/>
              <a:cs typeface="+mj-cs"/>
            </a:endParaRPr>
          </a:p>
        </p:txBody>
      </p:sp>
      <p:sp>
        <p:nvSpPr>
          <p:cNvPr id="19" name="Title 16">
            <a:extLst>
              <a:ext uri="{FF2B5EF4-FFF2-40B4-BE49-F238E27FC236}">
                <a16:creationId xmlns:a16="http://schemas.microsoft.com/office/drawing/2014/main" id="{6DEBFB7F-4A4C-EBD9-B55B-959A7162F5CF}"/>
              </a:ext>
            </a:extLst>
          </p:cNvPr>
          <p:cNvSpPr txBox="1">
            <a:spLocks/>
          </p:cNvSpPr>
          <p:nvPr/>
        </p:nvSpPr>
        <p:spPr>
          <a:xfrm>
            <a:off x="341795" y="1068149"/>
            <a:ext cx="11416196" cy="621038"/>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1800">
                <a:solidFill>
                  <a:schemeClr val="tx1">
                    <a:lumMod val="90000"/>
                    <a:lumOff val="10000"/>
                  </a:schemeClr>
                </a:solidFill>
                <a:latin typeface="Aeroport Light" panose="02000000000000000000" pitchFamily="2" charset="77"/>
              </a:rPr>
              <a:t>Sons’ channel strategy is reflective of its desire to meet its customers wherever they are on their hair loss journey by being accessible in the places that they shop, driving brand awareness and lifetime value </a:t>
            </a:r>
            <a:endParaRPr lang="en-US" sz="1800">
              <a:solidFill>
                <a:schemeClr val="tx1">
                  <a:lumMod val="90000"/>
                  <a:lumOff val="10000"/>
                </a:schemeClr>
              </a:solidFill>
              <a:latin typeface="Aeroport Light" panose="02000000000000000000" pitchFamily="2" charset="77"/>
            </a:endParaRPr>
          </a:p>
        </p:txBody>
      </p:sp>
      <p:sp>
        <p:nvSpPr>
          <p:cNvPr id="67" name="Rounded Rectangle 20">
            <a:extLst>
              <a:ext uri="{FF2B5EF4-FFF2-40B4-BE49-F238E27FC236}">
                <a16:creationId xmlns:a16="http://schemas.microsoft.com/office/drawing/2014/main" id="{061D56D6-8D65-139A-C448-724B6B3F23A1}"/>
              </a:ext>
            </a:extLst>
          </p:cNvPr>
          <p:cNvSpPr/>
          <p:nvPr/>
        </p:nvSpPr>
        <p:spPr>
          <a:xfrm>
            <a:off x="341795" y="2154172"/>
            <a:ext cx="2628000" cy="4262682"/>
          </a:xfrm>
          <a:prstGeom prst="roundRect">
            <a:avLst>
              <a:gd name="adj" fmla="val 6242"/>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600"/>
              </a:spcAft>
            </a:pPr>
            <a:r>
              <a:rPr lang="en-GB" sz="1600" b="1">
                <a:solidFill>
                  <a:srgbClr val="4100E6"/>
                </a:solidFill>
                <a:latin typeface="Aeroport Light"/>
              </a:rPr>
              <a:t>D2C</a:t>
            </a:r>
            <a:endParaRPr lang="en-GB" sz="800">
              <a:solidFill>
                <a:schemeClr val="tx1"/>
              </a:solidFill>
              <a:latin typeface="Aeroport Light"/>
            </a:endParaRPr>
          </a:p>
          <a:p>
            <a:pPr algn="ctr"/>
            <a:r>
              <a:rPr lang="en-GB" sz="1200">
                <a:solidFill>
                  <a:schemeClr val="tx1"/>
                </a:solidFill>
                <a:latin typeface="Aeroport Light"/>
              </a:rPr>
              <a:t>Sons’ main channel, offering customers an end-to-end brand experience from consultation to aftercare.</a:t>
            </a:r>
          </a:p>
        </p:txBody>
      </p:sp>
      <p:sp>
        <p:nvSpPr>
          <p:cNvPr id="5" name="Rectangle: Rounded Corners 4">
            <a:extLst>
              <a:ext uri="{FF2B5EF4-FFF2-40B4-BE49-F238E27FC236}">
                <a16:creationId xmlns:a16="http://schemas.microsoft.com/office/drawing/2014/main" id="{0D3F4F3A-34BF-57B7-2C51-54DFB01FEE5A}"/>
              </a:ext>
            </a:extLst>
          </p:cNvPr>
          <p:cNvSpPr/>
          <p:nvPr/>
        </p:nvSpPr>
        <p:spPr>
          <a:xfrm>
            <a:off x="684371" y="5392823"/>
            <a:ext cx="1942849" cy="795431"/>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a:solidFill>
                  <a:srgbClr val="4100E6"/>
                </a:solidFill>
                <a:latin typeface="Aeroport Light" panose="02000000000000000000" pitchFamily="50" charset="0"/>
              </a:rPr>
              <a:t>Product access:</a:t>
            </a:r>
          </a:p>
          <a:p>
            <a:pPr marL="171450" indent="-171450">
              <a:buFont typeface="Arial" panose="020B0604020202020204" pitchFamily="34" charset="0"/>
              <a:buChar char="•"/>
            </a:pPr>
            <a:r>
              <a:rPr lang="en-GB" sz="900">
                <a:solidFill>
                  <a:schemeClr val="tx1"/>
                </a:solidFill>
                <a:latin typeface="Aeroport Light" panose="02000000000000000000" pitchFamily="50" charset="0"/>
              </a:rPr>
              <a:t>Prescription product</a:t>
            </a:r>
          </a:p>
          <a:p>
            <a:pPr marL="171450" indent="-171450">
              <a:buFont typeface="Arial" panose="020B0604020202020204" pitchFamily="34" charset="0"/>
              <a:buChar char="•"/>
            </a:pPr>
            <a:r>
              <a:rPr lang="en-GB" sz="900">
                <a:solidFill>
                  <a:schemeClr val="tx1"/>
                </a:solidFill>
                <a:latin typeface="Aeroport Light" panose="02000000000000000000" pitchFamily="50" charset="0"/>
              </a:rPr>
              <a:t>Licensed OTC product</a:t>
            </a:r>
          </a:p>
        </p:txBody>
      </p:sp>
      <p:sp>
        <p:nvSpPr>
          <p:cNvPr id="66" name="Rounded Rectangle 20">
            <a:extLst>
              <a:ext uri="{FF2B5EF4-FFF2-40B4-BE49-F238E27FC236}">
                <a16:creationId xmlns:a16="http://schemas.microsoft.com/office/drawing/2014/main" id="{01825C11-E28C-E561-B7D3-A138281E60D3}"/>
              </a:ext>
            </a:extLst>
          </p:cNvPr>
          <p:cNvSpPr/>
          <p:nvPr/>
        </p:nvSpPr>
        <p:spPr>
          <a:xfrm>
            <a:off x="3251008" y="2154172"/>
            <a:ext cx="2628000" cy="4262682"/>
          </a:xfrm>
          <a:prstGeom prst="roundRect">
            <a:avLst>
              <a:gd name="adj" fmla="val 6242"/>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algn="ctr">
              <a:spcAft>
                <a:spcPts val="600"/>
              </a:spcAft>
            </a:pPr>
            <a:r>
              <a:rPr lang="en-GB" sz="1600" b="1">
                <a:solidFill>
                  <a:srgbClr val="4100E6"/>
                </a:solidFill>
                <a:latin typeface="Aeroport Light"/>
              </a:rPr>
              <a:t>Amazon / Marketplaces</a:t>
            </a:r>
            <a:endParaRPr lang="en-GB" sz="800" b="1">
              <a:solidFill>
                <a:srgbClr val="4100E6"/>
              </a:solidFill>
              <a:latin typeface="Aeroport Light"/>
            </a:endParaRPr>
          </a:p>
          <a:p>
            <a:pPr algn="ctr"/>
            <a:r>
              <a:rPr lang="en-GB" sz="1200">
                <a:solidFill>
                  <a:schemeClr val="tx1"/>
                </a:solidFill>
                <a:latin typeface="Aeroport Light"/>
              </a:rPr>
              <a:t>Core discovery channel for customers experiencing mild hair loss or hair quality issues, representing a significant portion of the market. </a:t>
            </a:r>
            <a:endParaRPr lang="en-GB" sz="1400">
              <a:solidFill>
                <a:schemeClr val="tx1"/>
              </a:solidFill>
              <a:latin typeface="Aeroport Light"/>
            </a:endParaRPr>
          </a:p>
        </p:txBody>
      </p:sp>
      <p:sp>
        <p:nvSpPr>
          <p:cNvPr id="6" name="Rectangle: Rounded Corners 5">
            <a:extLst>
              <a:ext uri="{FF2B5EF4-FFF2-40B4-BE49-F238E27FC236}">
                <a16:creationId xmlns:a16="http://schemas.microsoft.com/office/drawing/2014/main" id="{FE057ECE-425C-C15E-A46E-94751C16A3A8}"/>
              </a:ext>
            </a:extLst>
          </p:cNvPr>
          <p:cNvSpPr/>
          <p:nvPr/>
        </p:nvSpPr>
        <p:spPr>
          <a:xfrm>
            <a:off x="3593584" y="5392823"/>
            <a:ext cx="1942849" cy="795431"/>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a:solidFill>
                  <a:srgbClr val="4100E6"/>
                </a:solidFill>
                <a:latin typeface="Aeroport Light" panose="02000000000000000000" pitchFamily="50" charset="0"/>
              </a:rPr>
              <a:t>Product access:</a:t>
            </a:r>
          </a:p>
          <a:p>
            <a:pPr marL="171450" indent="-171450">
              <a:buFont typeface="Arial" panose="020B0604020202020204" pitchFamily="34" charset="0"/>
              <a:buChar char="•"/>
            </a:pPr>
            <a:r>
              <a:rPr lang="en-GB" sz="900">
                <a:solidFill>
                  <a:schemeClr val="tx1"/>
                </a:solidFill>
                <a:latin typeface="Aeroport Light" panose="02000000000000000000" pitchFamily="50" charset="0"/>
              </a:rPr>
              <a:t>Licensed OTC product</a:t>
            </a:r>
          </a:p>
          <a:p>
            <a:pPr marL="171450" indent="-171450">
              <a:buFont typeface="Arial" panose="020B0604020202020204" pitchFamily="34" charset="0"/>
              <a:buChar char="•"/>
            </a:pPr>
            <a:r>
              <a:rPr lang="en-GB" sz="900">
                <a:solidFill>
                  <a:schemeClr val="tx1"/>
                </a:solidFill>
                <a:latin typeface="Aeroport Light" panose="02000000000000000000" pitchFamily="50" charset="0"/>
              </a:rPr>
              <a:t>Cosmetics / supplements</a:t>
            </a:r>
          </a:p>
        </p:txBody>
      </p:sp>
      <p:sp>
        <p:nvSpPr>
          <p:cNvPr id="65" name="Rounded Rectangle 20">
            <a:extLst>
              <a:ext uri="{FF2B5EF4-FFF2-40B4-BE49-F238E27FC236}">
                <a16:creationId xmlns:a16="http://schemas.microsoft.com/office/drawing/2014/main" id="{F2B4C125-DA93-FA4C-B644-075470DC9CC0}"/>
              </a:ext>
            </a:extLst>
          </p:cNvPr>
          <p:cNvSpPr/>
          <p:nvPr/>
        </p:nvSpPr>
        <p:spPr>
          <a:xfrm>
            <a:off x="6160221" y="2154172"/>
            <a:ext cx="2628000" cy="4262682"/>
          </a:xfrm>
          <a:prstGeom prst="roundRect">
            <a:avLst>
              <a:gd name="adj" fmla="val 6242"/>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lstStyle/>
          <a:p>
            <a:pPr algn="ctr">
              <a:spcAft>
                <a:spcPts val="600"/>
              </a:spcAft>
            </a:pPr>
            <a:r>
              <a:rPr lang="en-GB" sz="1600" b="1">
                <a:solidFill>
                  <a:srgbClr val="4100E6"/>
                </a:solidFill>
                <a:latin typeface="Aeroport Light"/>
              </a:rPr>
              <a:t>Retail</a:t>
            </a:r>
            <a:endParaRPr lang="en-GB" sz="800" b="1">
              <a:solidFill>
                <a:srgbClr val="4100E6"/>
              </a:solidFill>
              <a:latin typeface="Aeroport Light"/>
            </a:endParaRPr>
          </a:p>
          <a:p>
            <a:pPr algn="ctr"/>
            <a:r>
              <a:rPr lang="en-GB" sz="1200">
                <a:solidFill>
                  <a:schemeClr val="tx1"/>
                </a:solidFill>
                <a:latin typeface="Aeroport Light"/>
              </a:rPr>
              <a:t>Includes retail pharmacies (online / offline) and online doctors. The retail channel is a trust and visibility amplifier, which broadens customer touchpoints, deepens brand recognition</a:t>
            </a:r>
          </a:p>
        </p:txBody>
      </p:sp>
      <p:sp>
        <p:nvSpPr>
          <p:cNvPr id="7" name="Rectangle: Rounded Corners 6">
            <a:extLst>
              <a:ext uri="{FF2B5EF4-FFF2-40B4-BE49-F238E27FC236}">
                <a16:creationId xmlns:a16="http://schemas.microsoft.com/office/drawing/2014/main" id="{D8EBF4B5-C941-B86D-E93D-1800AADD58F4}"/>
              </a:ext>
            </a:extLst>
          </p:cNvPr>
          <p:cNvSpPr/>
          <p:nvPr/>
        </p:nvSpPr>
        <p:spPr>
          <a:xfrm>
            <a:off x="6502797" y="5392823"/>
            <a:ext cx="1942849" cy="795431"/>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a:solidFill>
                  <a:srgbClr val="4100E6"/>
                </a:solidFill>
                <a:latin typeface="Aeroport Light" panose="02000000000000000000" pitchFamily="50" charset="0"/>
              </a:rPr>
              <a:t>Product access:</a:t>
            </a:r>
          </a:p>
          <a:p>
            <a:pPr marL="171450" indent="-171450">
              <a:buFont typeface="Arial" panose="020B0604020202020204" pitchFamily="34" charset="0"/>
              <a:buChar char="•"/>
            </a:pPr>
            <a:r>
              <a:rPr lang="en-GB" sz="900">
                <a:solidFill>
                  <a:schemeClr val="tx1"/>
                </a:solidFill>
                <a:latin typeface="Aeroport Light" panose="02000000000000000000" pitchFamily="50" charset="0"/>
              </a:rPr>
              <a:t>Licensed OTC product</a:t>
            </a:r>
          </a:p>
          <a:p>
            <a:pPr marL="171450" indent="-171450">
              <a:buFont typeface="Arial" panose="020B0604020202020204" pitchFamily="34" charset="0"/>
              <a:buChar char="•"/>
            </a:pPr>
            <a:r>
              <a:rPr lang="en-GB" sz="900">
                <a:solidFill>
                  <a:schemeClr val="tx1"/>
                </a:solidFill>
                <a:latin typeface="Aeroport Light" panose="02000000000000000000" pitchFamily="50" charset="0"/>
              </a:rPr>
              <a:t>Cosmetics / supplements</a:t>
            </a:r>
          </a:p>
        </p:txBody>
      </p:sp>
      <p:grpSp>
        <p:nvGrpSpPr>
          <p:cNvPr id="13" name="Group 12">
            <a:extLst>
              <a:ext uri="{FF2B5EF4-FFF2-40B4-BE49-F238E27FC236}">
                <a16:creationId xmlns:a16="http://schemas.microsoft.com/office/drawing/2014/main" id="{346D6594-67F9-9A52-C421-0E0102AD8993}"/>
              </a:ext>
            </a:extLst>
          </p:cNvPr>
          <p:cNvGrpSpPr/>
          <p:nvPr/>
        </p:nvGrpSpPr>
        <p:grpSpPr>
          <a:xfrm>
            <a:off x="9082768" y="2154172"/>
            <a:ext cx="2628000" cy="4262682"/>
            <a:chOff x="9069434" y="2138118"/>
            <a:chExt cx="2628000" cy="4262682"/>
          </a:xfrm>
        </p:grpSpPr>
        <p:sp>
          <p:nvSpPr>
            <p:cNvPr id="62" name="Rounded Rectangle 20">
              <a:extLst>
                <a:ext uri="{FF2B5EF4-FFF2-40B4-BE49-F238E27FC236}">
                  <a16:creationId xmlns:a16="http://schemas.microsoft.com/office/drawing/2014/main" id="{A27494F8-84DE-0D0C-DAA3-AB46AA714BD1}"/>
                </a:ext>
              </a:extLst>
            </p:cNvPr>
            <p:cNvSpPr/>
            <p:nvPr/>
          </p:nvSpPr>
          <p:spPr>
            <a:xfrm>
              <a:off x="9069434" y="2138118"/>
              <a:ext cx="2628000" cy="4262682"/>
            </a:xfrm>
            <a:prstGeom prst="roundRect">
              <a:avLst>
                <a:gd name="adj" fmla="val 6242"/>
              </a:avLst>
            </a:prstGeom>
            <a:solidFill>
              <a:srgbClr val="EEFAD5"/>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600" b="1">
                  <a:solidFill>
                    <a:schemeClr val="tx1"/>
                  </a:solidFill>
                  <a:latin typeface="Aeroport Light"/>
                </a:rPr>
                <a:t>HCP referral</a:t>
              </a:r>
            </a:p>
            <a:p>
              <a:pPr algn="ctr">
                <a:spcAft>
                  <a:spcPts val="600"/>
                </a:spcAft>
              </a:pPr>
              <a:endParaRPr lang="en-GB" sz="800" b="1">
                <a:solidFill>
                  <a:schemeClr val="tx1"/>
                </a:solidFill>
                <a:latin typeface="Aeroport Light"/>
              </a:endParaRPr>
            </a:p>
            <a:p>
              <a:pPr algn="ctr"/>
              <a:r>
                <a:rPr lang="en-GB" sz="1200">
                  <a:solidFill>
                    <a:schemeClr val="tx1"/>
                  </a:solidFill>
                  <a:latin typeface="Aeroport Light"/>
                </a:rPr>
                <a:t>HCP referrals from clinics and key opinion leaders creates a halo effect of trust around the brand, strengthening medical authority and credibility,</a:t>
              </a:r>
              <a:endParaRPr lang="en-GB" sz="1600">
                <a:solidFill>
                  <a:schemeClr val="tx1"/>
                </a:solidFill>
                <a:latin typeface="Aeroport Light"/>
              </a:endParaRPr>
            </a:p>
          </p:txBody>
        </p:sp>
        <p:sp>
          <p:nvSpPr>
            <p:cNvPr id="78" name="Rectangle: Rounded Corners 77">
              <a:extLst>
                <a:ext uri="{FF2B5EF4-FFF2-40B4-BE49-F238E27FC236}">
                  <a16:creationId xmlns:a16="http://schemas.microsoft.com/office/drawing/2014/main" id="{5E8EB324-0A35-011C-D2D0-6318488858B7}"/>
                </a:ext>
              </a:extLst>
            </p:cNvPr>
            <p:cNvSpPr/>
            <p:nvPr/>
          </p:nvSpPr>
          <p:spPr>
            <a:xfrm>
              <a:off x="10437276" y="4201229"/>
              <a:ext cx="1106411" cy="1188659"/>
            </a:xfrm>
            <a:prstGeom prst="roundRect">
              <a:avLst/>
            </a:prstGeom>
            <a:solidFill>
              <a:schemeClr val="bg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spcAft>
                  <a:spcPts val="300"/>
                </a:spcAft>
              </a:pPr>
              <a:r>
                <a:rPr lang="en-GB" sz="1600" b="1">
                  <a:solidFill>
                    <a:srgbClr val="4100E6"/>
                  </a:solidFill>
                  <a:latin typeface="Aeroport Light" panose="02000000000000000000" pitchFamily="50" charset="0"/>
                </a:rPr>
                <a:t>68%</a:t>
              </a:r>
            </a:p>
            <a:p>
              <a:pPr algn="ctr"/>
              <a:r>
                <a:rPr lang="en-GB" sz="900">
                  <a:solidFill>
                    <a:schemeClr val="tx1"/>
                  </a:solidFill>
                  <a:latin typeface="Aeroport Light" panose="02000000000000000000" pitchFamily="50" charset="0"/>
                </a:rPr>
                <a:t>12m retention rate for customers referred from clinics vs. c.50% across overall D2C</a:t>
              </a:r>
            </a:p>
          </p:txBody>
        </p:sp>
        <p:sp>
          <p:nvSpPr>
            <p:cNvPr id="8" name="Rectangle: Rounded Corners 7">
              <a:extLst>
                <a:ext uri="{FF2B5EF4-FFF2-40B4-BE49-F238E27FC236}">
                  <a16:creationId xmlns:a16="http://schemas.microsoft.com/office/drawing/2014/main" id="{5615768A-3D8F-B85A-0468-AB0ACEB37097}"/>
                </a:ext>
              </a:extLst>
            </p:cNvPr>
            <p:cNvSpPr/>
            <p:nvPr/>
          </p:nvSpPr>
          <p:spPr>
            <a:xfrm>
              <a:off x="9270388" y="4201229"/>
              <a:ext cx="1106411" cy="1188659"/>
            </a:xfrm>
            <a:prstGeom prst="roundRect">
              <a:avLst/>
            </a:prstGeom>
            <a:solidFill>
              <a:schemeClr val="bg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spcAft>
                  <a:spcPts val="300"/>
                </a:spcAft>
              </a:pPr>
              <a:r>
                <a:rPr lang="en-GB" sz="900">
                  <a:solidFill>
                    <a:schemeClr val="tx1"/>
                  </a:solidFill>
                  <a:latin typeface="Aeroport Light" panose="02000000000000000000" pitchFamily="50" charset="0"/>
                </a:rPr>
                <a:t>Targeting</a:t>
              </a:r>
            </a:p>
            <a:p>
              <a:pPr algn="ctr">
                <a:spcAft>
                  <a:spcPts val="300"/>
                </a:spcAft>
              </a:pPr>
              <a:r>
                <a:rPr lang="en-GB" sz="1600" b="1">
                  <a:solidFill>
                    <a:srgbClr val="4100E6"/>
                  </a:solidFill>
                  <a:latin typeface="Aeroport Light" panose="02000000000000000000" pitchFamily="50" charset="0"/>
                </a:rPr>
                <a:t>c.15%</a:t>
              </a:r>
            </a:p>
            <a:p>
              <a:pPr algn="ctr"/>
              <a:r>
                <a:rPr lang="en-GB" sz="900">
                  <a:solidFill>
                    <a:schemeClr val="tx1"/>
                  </a:solidFill>
                  <a:latin typeface="Aeroport Light" panose="02000000000000000000" pitchFamily="50" charset="0"/>
                </a:rPr>
                <a:t>of D2C traffic to be driven from this channel</a:t>
              </a:r>
            </a:p>
          </p:txBody>
        </p:sp>
      </p:grpSp>
      <p:sp>
        <p:nvSpPr>
          <p:cNvPr id="14" name="Arrow: U-Turn 13">
            <a:extLst>
              <a:ext uri="{FF2B5EF4-FFF2-40B4-BE49-F238E27FC236}">
                <a16:creationId xmlns:a16="http://schemas.microsoft.com/office/drawing/2014/main" id="{CAFD513C-4272-F608-F632-3237915B1770}"/>
              </a:ext>
            </a:extLst>
          </p:cNvPr>
          <p:cNvSpPr/>
          <p:nvPr/>
        </p:nvSpPr>
        <p:spPr>
          <a:xfrm flipH="1" flipV="1">
            <a:off x="1293128" y="6403758"/>
            <a:ext cx="9094184" cy="369225"/>
          </a:xfrm>
          <a:prstGeom prst="uturnArrow">
            <a:avLst>
              <a:gd name="adj1" fmla="val 35525"/>
              <a:gd name="adj2" fmla="val 25000"/>
              <a:gd name="adj3" fmla="val 35858"/>
              <a:gd name="adj4" fmla="val 43750"/>
              <a:gd name="adj5" fmla="val 89479"/>
            </a:avLst>
          </a:prstGeom>
          <a:solidFill>
            <a:srgbClr val="CFFE6E"/>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Rounded Rectangle 3">
            <a:extLst>
              <a:ext uri="{FF2B5EF4-FFF2-40B4-BE49-F238E27FC236}">
                <a16:creationId xmlns:a16="http://schemas.microsoft.com/office/drawing/2014/main" id="{03EF59A3-F90B-5058-C717-56DC957F8A9C}"/>
              </a:ext>
            </a:extLst>
          </p:cNvPr>
          <p:cNvSpPr/>
          <p:nvPr/>
        </p:nvSpPr>
        <p:spPr>
          <a:xfrm>
            <a:off x="387730" y="3623168"/>
            <a:ext cx="2239490" cy="436412"/>
          </a:xfrm>
          <a:prstGeom prst="roundRect">
            <a:avLst>
              <a:gd name="adj" fmla="val 30814"/>
            </a:avLst>
          </a:prstGeom>
          <a:solidFill>
            <a:srgbClr val="E8E8E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r>
              <a:rPr kumimoji="0" lang="en-GB" sz="1200" i="0" u="none" strike="noStrike" kern="1200" cap="none" spc="0" normalizeH="0" baseline="0" noProof="0">
                <a:ln>
                  <a:noFill/>
                </a:ln>
                <a:solidFill>
                  <a:schemeClr val="tx1"/>
                </a:solidFill>
                <a:effectLst/>
                <a:uLnTx/>
                <a:uFillTx/>
                <a:latin typeface="Aeroport Light"/>
                <a:ea typeface="+mn-ea"/>
                <a:cs typeface="+mn-cs"/>
              </a:rPr>
              <a:t>Severe / moderate hair loss &amp; scalp health</a:t>
            </a:r>
          </a:p>
        </p:txBody>
      </p:sp>
      <p:sp>
        <p:nvSpPr>
          <p:cNvPr id="25" name="Rounded Rectangle 3">
            <a:extLst>
              <a:ext uri="{FF2B5EF4-FFF2-40B4-BE49-F238E27FC236}">
                <a16:creationId xmlns:a16="http://schemas.microsoft.com/office/drawing/2014/main" id="{B9B40C28-2AA6-BBAA-D5AC-FE4928DB4757}"/>
              </a:ext>
            </a:extLst>
          </p:cNvPr>
          <p:cNvSpPr/>
          <p:nvPr/>
        </p:nvSpPr>
        <p:spPr>
          <a:xfrm>
            <a:off x="3445263" y="3623168"/>
            <a:ext cx="2239490" cy="436412"/>
          </a:xfrm>
          <a:prstGeom prst="roundRect">
            <a:avLst>
              <a:gd name="adj" fmla="val 30814"/>
            </a:avLst>
          </a:prstGeom>
          <a:solidFill>
            <a:srgbClr val="E8E8E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r>
              <a:rPr kumimoji="0" lang="en-GB" sz="1200" i="0" u="none" strike="noStrike" kern="1200" cap="none" spc="0" normalizeH="0" baseline="0" noProof="0">
                <a:ln>
                  <a:noFill/>
                </a:ln>
                <a:solidFill>
                  <a:schemeClr val="tx1"/>
                </a:solidFill>
                <a:effectLst/>
                <a:uLnTx/>
                <a:uFillTx/>
                <a:latin typeface="Aeroport Light"/>
                <a:ea typeface="+mn-ea"/>
                <a:cs typeface="+mn-cs"/>
              </a:rPr>
              <a:t>Mild hair loss &amp; scalp health </a:t>
            </a:r>
          </a:p>
        </p:txBody>
      </p:sp>
      <p:sp>
        <p:nvSpPr>
          <p:cNvPr id="27" name="Rounded Rectangle 3">
            <a:extLst>
              <a:ext uri="{FF2B5EF4-FFF2-40B4-BE49-F238E27FC236}">
                <a16:creationId xmlns:a16="http://schemas.microsoft.com/office/drawing/2014/main" id="{A8BEA8D0-4709-4D16-A831-995478B6A8E4}"/>
              </a:ext>
            </a:extLst>
          </p:cNvPr>
          <p:cNvSpPr/>
          <p:nvPr/>
        </p:nvSpPr>
        <p:spPr>
          <a:xfrm>
            <a:off x="6354476" y="3623168"/>
            <a:ext cx="2239490" cy="436412"/>
          </a:xfrm>
          <a:prstGeom prst="roundRect">
            <a:avLst>
              <a:gd name="adj" fmla="val 30814"/>
            </a:avLst>
          </a:prstGeom>
          <a:solidFill>
            <a:srgbClr val="E8E8E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r>
              <a:rPr kumimoji="0" lang="en-GB" sz="1200" i="0" u="none" strike="noStrike" kern="1200" cap="none" spc="0" normalizeH="0" baseline="0" noProof="0">
                <a:ln>
                  <a:noFill/>
                </a:ln>
                <a:solidFill>
                  <a:schemeClr val="tx1"/>
                </a:solidFill>
                <a:effectLst/>
                <a:uLnTx/>
                <a:uFillTx/>
                <a:latin typeface="Aeroport Light"/>
                <a:ea typeface="+mn-ea"/>
                <a:cs typeface="+mn-cs"/>
              </a:rPr>
              <a:t>Mild hair loss &amp; scalp health </a:t>
            </a:r>
          </a:p>
        </p:txBody>
      </p:sp>
      <p:sp>
        <p:nvSpPr>
          <p:cNvPr id="29" name="Rounded Rectangle 3">
            <a:extLst>
              <a:ext uri="{FF2B5EF4-FFF2-40B4-BE49-F238E27FC236}">
                <a16:creationId xmlns:a16="http://schemas.microsoft.com/office/drawing/2014/main" id="{879C48CD-17F0-86EE-59B4-E6AD14C75159}"/>
              </a:ext>
            </a:extLst>
          </p:cNvPr>
          <p:cNvSpPr/>
          <p:nvPr/>
        </p:nvSpPr>
        <p:spPr>
          <a:xfrm>
            <a:off x="9277023" y="3623168"/>
            <a:ext cx="2239490" cy="436412"/>
          </a:xfrm>
          <a:prstGeom prst="roundRect">
            <a:avLst>
              <a:gd name="adj" fmla="val 30814"/>
            </a:avLst>
          </a:prstGeom>
          <a:solidFill>
            <a:srgbClr val="E8E8E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r>
              <a:rPr kumimoji="0" lang="en-GB" sz="1200" i="0" u="none" strike="noStrike" kern="1200" cap="none" spc="0" normalizeH="0" baseline="0" noProof="0">
                <a:ln>
                  <a:noFill/>
                </a:ln>
                <a:solidFill>
                  <a:schemeClr val="tx1"/>
                </a:solidFill>
                <a:effectLst/>
                <a:uLnTx/>
                <a:uFillTx/>
                <a:latin typeface="Aeroport Light"/>
                <a:ea typeface="+mn-ea"/>
                <a:cs typeface="+mn-cs"/>
              </a:rPr>
              <a:t>Severe / moderate hair loss &amp; scalp health</a:t>
            </a:r>
          </a:p>
        </p:txBody>
      </p:sp>
      <p:pic>
        <p:nvPicPr>
          <p:cNvPr id="10" name="Picture 9">
            <a:extLst>
              <a:ext uri="{FF2B5EF4-FFF2-40B4-BE49-F238E27FC236}">
                <a16:creationId xmlns:a16="http://schemas.microsoft.com/office/drawing/2014/main" id="{C03D05E6-B5CE-EF1C-6546-30E57628793F}"/>
              </a:ext>
            </a:extLst>
          </p:cNvPr>
          <p:cNvPicPr>
            <a:picLocks noChangeAspect="1"/>
          </p:cNvPicPr>
          <p:nvPr/>
        </p:nvPicPr>
        <p:blipFill>
          <a:blip r:embed="rId4"/>
          <a:stretch>
            <a:fillRect/>
          </a:stretch>
        </p:blipFill>
        <p:spPr>
          <a:xfrm>
            <a:off x="423127" y="4199387"/>
            <a:ext cx="2487527" cy="1159699"/>
          </a:xfrm>
          <a:prstGeom prst="rect">
            <a:avLst/>
          </a:prstGeom>
        </p:spPr>
      </p:pic>
      <p:pic>
        <p:nvPicPr>
          <p:cNvPr id="12" name="Picture 11">
            <a:extLst>
              <a:ext uri="{FF2B5EF4-FFF2-40B4-BE49-F238E27FC236}">
                <a16:creationId xmlns:a16="http://schemas.microsoft.com/office/drawing/2014/main" id="{EBDE04FF-877D-0B3D-7586-E17C6ED6BBAB}"/>
              </a:ext>
            </a:extLst>
          </p:cNvPr>
          <p:cNvPicPr>
            <a:picLocks noChangeAspect="1"/>
          </p:cNvPicPr>
          <p:nvPr/>
        </p:nvPicPr>
        <p:blipFill>
          <a:blip r:embed="rId5"/>
          <a:stretch>
            <a:fillRect/>
          </a:stretch>
        </p:blipFill>
        <p:spPr>
          <a:xfrm>
            <a:off x="3384175" y="4153174"/>
            <a:ext cx="2239489" cy="1268604"/>
          </a:xfrm>
          <a:prstGeom prst="rect">
            <a:avLst/>
          </a:prstGeom>
        </p:spPr>
      </p:pic>
      <p:pic>
        <p:nvPicPr>
          <p:cNvPr id="16" name="Picture 15">
            <a:extLst>
              <a:ext uri="{FF2B5EF4-FFF2-40B4-BE49-F238E27FC236}">
                <a16:creationId xmlns:a16="http://schemas.microsoft.com/office/drawing/2014/main" id="{22E177FB-0CF1-FBCB-10D1-5C28FBE1F107}"/>
              </a:ext>
            </a:extLst>
          </p:cNvPr>
          <p:cNvPicPr>
            <a:picLocks noChangeAspect="1"/>
          </p:cNvPicPr>
          <p:nvPr/>
        </p:nvPicPr>
        <p:blipFill>
          <a:blip r:embed="rId6"/>
          <a:stretch>
            <a:fillRect/>
          </a:stretch>
        </p:blipFill>
        <p:spPr>
          <a:xfrm>
            <a:off x="6258039" y="4201116"/>
            <a:ext cx="2477568" cy="1274878"/>
          </a:xfrm>
          <a:prstGeom prst="rect">
            <a:avLst/>
          </a:prstGeom>
        </p:spPr>
      </p:pic>
      <p:sp>
        <p:nvSpPr>
          <p:cNvPr id="11" name="Rectangle: Rounded Corners 10">
            <a:extLst>
              <a:ext uri="{FF2B5EF4-FFF2-40B4-BE49-F238E27FC236}">
                <a16:creationId xmlns:a16="http://schemas.microsoft.com/office/drawing/2014/main" id="{3DB560F0-7D54-EE3A-47DA-1BDE6EB98D10}"/>
              </a:ext>
            </a:extLst>
          </p:cNvPr>
          <p:cNvSpPr/>
          <p:nvPr/>
        </p:nvSpPr>
        <p:spPr>
          <a:xfrm>
            <a:off x="9328694" y="5468520"/>
            <a:ext cx="2230434" cy="795431"/>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a:solidFill>
                  <a:srgbClr val="4100E6"/>
                </a:solidFill>
                <a:latin typeface="Aeroport Light" panose="02000000000000000000" pitchFamily="50" charset="0"/>
              </a:rPr>
              <a:t>Product access:</a:t>
            </a:r>
          </a:p>
          <a:p>
            <a:pPr marL="171450" indent="-171450">
              <a:buFont typeface="Arial" panose="020B0604020202020204" pitchFamily="34" charset="0"/>
              <a:buChar char="•"/>
            </a:pPr>
            <a:r>
              <a:rPr lang="en-GB" sz="900">
                <a:solidFill>
                  <a:schemeClr val="tx1"/>
                </a:solidFill>
                <a:latin typeface="Aeroport Light" panose="02000000000000000000" pitchFamily="50" charset="0"/>
              </a:rPr>
              <a:t>Referral to the D2C channel</a:t>
            </a:r>
          </a:p>
          <a:p>
            <a:pPr marL="171450" indent="-171450">
              <a:buFont typeface="Arial" panose="020B0604020202020204" pitchFamily="34" charset="0"/>
              <a:buChar char="•"/>
            </a:pPr>
            <a:r>
              <a:rPr lang="en-GB" sz="900">
                <a:solidFill>
                  <a:schemeClr val="tx1"/>
                </a:solidFill>
                <a:latin typeface="Aeroport Light" panose="02000000000000000000" pitchFamily="50" charset="0"/>
              </a:rPr>
              <a:t>Focus on Finjuve (patented asset) to drive referrals</a:t>
            </a:r>
          </a:p>
          <a:p>
            <a:pPr marL="171450" indent="-171450">
              <a:buFont typeface="Arial" panose="020B0604020202020204" pitchFamily="34" charset="0"/>
              <a:buChar char="•"/>
            </a:pPr>
            <a:endParaRPr lang="en-GB" sz="900">
              <a:solidFill>
                <a:schemeClr val="tx1"/>
              </a:solidFill>
              <a:latin typeface="Aeroport Light" panose="02000000000000000000" pitchFamily="50" charset="0"/>
            </a:endParaRPr>
          </a:p>
        </p:txBody>
      </p:sp>
      <p:grpSp>
        <p:nvGrpSpPr>
          <p:cNvPr id="3" name="Group 2">
            <a:extLst>
              <a:ext uri="{FF2B5EF4-FFF2-40B4-BE49-F238E27FC236}">
                <a16:creationId xmlns:a16="http://schemas.microsoft.com/office/drawing/2014/main" id="{7DE87FF8-0C34-876A-7B9B-613BCF5F3B86}"/>
              </a:ext>
            </a:extLst>
          </p:cNvPr>
          <p:cNvGrpSpPr/>
          <p:nvPr/>
        </p:nvGrpSpPr>
        <p:grpSpPr>
          <a:xfrm>
            <a:off x="3115314" y="1768724"/>
            <a:ext cx="659898" cy="180000"/>
            <a:chOff x="5976243" y="3577271"/>
            <a:chExt cx="659898" cy="180000"/>
          </a:xfrm>
          <a:solidFill>
            <a:schemeClr val="bg2"/>
          </a:solidFill>
        </p:grpSpPr>
        <p:pic>
          <p:nvPicPr>
            <p:cNvPr id="9" name="Picture 32">
              <a:extLst>
                <a:ext uri="{FF2B5EF4-FFF2-40B4-BE49-F238E27FC236}">
                  <a16:creationId xmlns:a16="http://schemas.microsoft.com/office/drawing/2014/main" id="{805D472E-8F93-62EF-E844-C07DEB753AA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688" r="21688"/>
            <a:stretch>
              <a:fillRect/>
            </a:stretch>
          </p:blipFill>
          <p:spPr bwMode="auto">
            <a:xfrm>
              <a:off x="6216192" y="3577271"/>
              <a:ext cx="180000" cy="180000"/>
            </a:xfrm>
            <a:prstGeom prst="ellipse">
              <a:avLst/>
            </a:prstGeom>
            <a:grpFill/>
            <a:ln>
              <a:solidFill>
                <a:schemeClr val="tx1"/>
              </a:solidFill>
            </a:ln>
          </p:spPr>
        </p:pic>
        <p:pic>
          <p:nvPicPr>
            <p:cNvPr id="15" name="Picture 34" descr="Flag of Germany - Wikipedia">
              <a:extLst>
                <a:ext uri="{FF2B5EF4-FFF2-40B4-BE49-F238E27FC236}">
                  <a16:creationId xmlns:a16="http://schemas.microsoft.com/office/drawing/2014/main" id="{3D63EE9B-D050-80CB-3F25-8A8EF9E479D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688" r="21688"/>
            <a:stretch>
              <a:fillRect/>
            </a:stretch>
          </p:blipFill>
          <p:spPr bwMode="auto">
            <a:xfrm>
              <a:off x="6456141" y="3577271"/>
              <a:ext cx="180000" cy="180000"/>
            </a:xfrm>
            <a:prstGeom prst="ellipse">
              <a:avLst/>
            </a:prstGeom>
            <a:grpFill/>
            <a:ln>
              <a:solidFill>
                <a:schemeClr val="tx1"/>
              </a:solidFill>
            </a:ln>
          </p:spPr>
        </p:pic>
        <p:pic>
          <p:nvPicPr>
            <p:cNvPr id="17" name="Picture 30" descr="Union Jack - Wikipedia">
              <a:extLst>
                <a:ext uri="{FF2B5EF4-FFF2-40B4-BE49-F238E27FC236}">
                  <a16:creationId xmlns:a16="http://schemas.microsoft.com/office/drawing/2014/main" id="{5664D865-1505-A4D3-1ABC-48296206AC7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1688" r="21688"/>
            <a:stretch>
              <a:fillRect/>
            </a:stretch>
          </p:blipFill>
          <p:spPr bwMode="auto">
            <a:xfrm>
              <a:off x="5976243" y="3577271"/>
              <a:ext cx="180000" cy="180000"/>
            </a:xfrm>
            <a:prstGeom prst="ellipse">
              <a:avLst/>
            </a:prstGeom>
            <a:grpFill/>
            <a:ln>
              <a:solidFill>
                <a:schemeClr val="tx1"/>
              </a:solidFill>
            </a:ln>
          </p:spPr>
        </p:pic>
      </p:grpSp>
      <p:grpSp>
        <p:nvGrpSpPr>
          <p:cNvPr id="28" name="Group 27">
            <a:extLst>
              <a:ext uri="{FF2B5EF4-FFF2-40B4-BE49-F238E27FC236}">
                <a16:creationId xmlns:a16="http://schemas.microsoft.com/office/drawing/2014/main" id="{6DDE5813-26A7-A256-E0DD-1BE9BC78BA8A}"/>
              </a:ext>
            </a:extLst>
          </p:cNvPr>
          <p:cNvGrpSpPr/>
          <p:nvPr/>
        </p:nvGrpSpPr>
        <p:grpSpPr>
          <a:xfrm>
            <a:off x="528475" y="1768724"/>
            <a:ext cx="659898" cy="180000"/>
            <a:chOff x="5976243" y="3577271"/>
            <a:chExt cx="659898" cy="180000"/>
          </a:xfrm>
          <a:solidFill>
            <a:schemeClr val="bg2"/>
          </a:solidFill>
        </p:grpSpPr>
        <p:pic>
          <p:nvPicPr>
            <p:cNvPr id="30" name="Picture 32">
              <a:extLst>
                <a:ext uri="{FF2B5EF4-FFF2-40B4-BE49-F238E27FC236}">
                  <a16:creationId xmlns:a16="http://schemas.microsoft.com/office/drawing/2014/main" id="{13DB4A36-7F8E-7997-1426-ACA60667969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688" r="21688"/>
            <a:stretch>
              <a:fillRect/>
            </a:stretch>
          </p:blipFill>
          <p:spPr bwMode="auto">
            <a:xfrm>
              <a:off x="6216192" y="3577271"/>
              <a:ext cx="180000" cy="180000"/>
            </a:xfrm>
            <a:prstGeom prst="ellipse">
              <a:avLst/>
            </a:prstGeom>
            <a:grpFill/>
            <a:ln>
              <a:solidFill>
                <a:schemeClr val="tx1"/>
              </a:solidFill>
            </a:ln>
          </p:spPr>
        </p:pic>
        <p:pic>
          <p:nvPicPr>
            <p:cNvPr id="31" name="Picture 34" descr="Flag of Germany - Wikipedia">
              <a:extLst>
                <a:ext uri="{FF2B5EF4-FFF2-40B4-BE49-F238E27FC236}">
                  <a16:creationId xmlns:a16="http://schemas.microsoft.com/office/drawing/2014/main" id="{D64BA9E9-4AF5-B0BA-3FA6-2D0145DF125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688" r="21688"/>
            <a:stretch>
              <a:fillRect/>
            </a:stretch>
          </p:blipFill>
          <p:spPr bwMode="auto">
            <a:xfrm>
              <a:off x="6456141" y="3577271"/>
              <a:ext cx="180000" cy="180000"/>
            </a:xfrm>
            <a:prstGeom prst="ellipse">
              <a:avLst/>
            </a:prstGeom>
            <a:grpFill/>
            <a:ln>
              <a:solidFill>
                <a:schemeClr val="tx1"/>
              </a:solidFill>
            </a:ln>
          </p:spPr>
        </p:pic>
        <p:pic>
          <p:nvPicPr>
            <p:cNvPr id="32" name="Picture 30" descr="Union Jack - Wikipedia">
              <a:extLst>
                <a:ext uri="{FF2B5EF4-FFF2-40B4-BE49-F238E27FC236}">
                  <a16:creationId xmlns:a16="http://schemas.microsoft.com/office/drawing/2014/main" id="{D5C59591-ED0F-76B5-E706-02BFFAC9D6B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1688" r="21688"/>
            <a:stretch>
              <a:fillRect/>
            </a:stretch>
          </p:blipFill>
          <p:spPr bwMode="auto">
            <a:xfrm>
              <a:off x="5976243" y="3577271"/>
              <a:ext cx="180000" cy="180000"/>
            </a:xfrm>
            <a:prstGeom prst="ellipse">
              <a:avLst/>
            </a:prstGeom>
            <a:grpFill/>
            <a:ln>
              <a:solidFill>
                <a:schemeClr val="tx1"/>
              </a:solidFill>
            </a:ln>
          </p:spPr>
        </p:pic>
      </p:grpSp>
      <p:grpSp>
        <p:nvGrpSpPr>
          <p:cNvPr id="33" name="Group 32">
            <a:extLst>
              <a:ext uri="{FF2B5EF4-FFF2-40B4-BE49-F238E27FC236}">
                <a16:creationId xmlns:a16="http://schemas.microsoft.com/office/drawing/2014/main" id="{384F7D25-FF04-C4EB-968D-02D7F563DF31}"/>
              </a:ext>
            </a:extLst>
          </p:cNvPr>
          <p:cNvGrpSpPr/>
          <p:nvPr/>
        </p:nvGrpSpPr>
        <p:grpSpPr>
          <a:xfrm>
            <a:off x="6092374" y="1768724"/>
            <a:ext cx="659898" cy="180000"/>
            <a:chOff x="5976243" y="3577271"/>
            <a:chExt cx="659898" cy="180000"/>
          </a:xfrm>
          <a:solidFill>
            <a:schemeClr val="bg2"/>
          </a:solidFill>
        </p:grpSpPr>
        <p:pic>
          <p:nvPicPr>
            <p:cNvPr id="34" name="Picture 32">
              <a:extLst>
                <a:ext uri="{FF2B5EF4-FFF2-40B4-BE49-F238E27FC236}">
                  <a16:creationId xmlns:a16="http://schemas.microsoft.com/office/drawing/2014/main" id="{D6D2D71C-D458-70AA-C5E6-2B94282AA5A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688" r="21688"/>
            <a:stretch>
              <a:fillRect/>
            </a:stretch>
          </p:blipFill>
          <p:spPr bwMode="auto">
            <a:xfrm>
              <a:off x="6216192" y="3577271"/>
              <a:ext cx="180000" cy="180000"/>
            </a:xfrm>
            <a:prstGeom prst="ellipse">
              <a:avLst/>
            </a:prstGeom>
            <a:grpFill/>
            <a:ln>
              <a:solidFill>
                <a:schemeClr val="tx1"/>
              </a:solidFill>
            </a:ln>
          </p:spPr>
        </p:pic>
        <p:pic>
          <p:nvPicPr>
            <p:cNvPr id="35" name="Picture 34" descr="Flag of Germany - Wikipedia">
              <a:extLst>
                <a:ext uri="{FF2B5EF4-FFF2-40B4-BE49-F238E27FC236}">
                  <a16:creationId xmlns:a16="http://schemas.microsoft.com/office/drawing/2014/main" id="{31A5951C-A0B5-A433-1B8A-787777B0795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688" r="21688"/>
            <a:stretch>
              <a:fillRect/>
            </a:stretch>
          </p:blipFill>
          <p:spPr bwMode="auto">
            <a:xfrm>
              <a:off x="6456141" y="3577271"/>
              <a:ext cx="180000" cy="180000"/>
            </a:xfrm>
            <a:prstGeom prst="ellipse">
              <a:avLst/>
            </a:prstGeom>
            <a:grpFill/>
            <a:ln>
              <a:solidFill>
                <a:schemeClr val="tx1"/>
              </a:solidFill>
            </a:ln>
          </p:spPr>
        </p:pic>
        <p:pic>
          <p:nvPicPr>
            <p:cNvPr id="36" name="Picture 30" descr="Union Jack - Wikipedia">
              <a:extLst>
                <a:ext uri="{FF2B5EF4-FFF2-40B4-BE49-F238E27FC236}">
                  <a16:creationId xmlns:a16="http://schemas.microsoft.com/office/drawing/2014/main" id="{3A743213-4346-C537-8740-848460AD712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1688" r="21688"/>
            <a:stretch>
              <a:fillRect/>
            </a:stretch>
          </p:blipFill>
          <p:spPr bwMode="auto">
            <a:xfrm>
              <a:off x="5976243" y="3577271"/>
              <a:ext cx="180000" cy="180000"/>
            </a:xfrm>
            <a:prstGeom prst="ellipse">
              <a:avLst/>
            </a:prstGeom>
            <a:grpFill/>
            <a:ln>
              <a:solidFill>
                <a:schemeClr val="tx1"/>
              </a:solidFill>
            </a:ln>
          </p:spPr>
        </p:pic>
      </p:grpSp>
      <p:grpSp>
        <p:nvGrpSpPr>
          <p:cNvPr id="37" name="Group 36">
            <a:extLst>
              <a:ext uri="{FF2B5EF4-FFF2-40B4-BE49-F238E27FC236}">
                <a16:creationId xmlns:a16="http://schemas.microsoft.com/office/drawing/2014/main" id="{B26CF050-6BED-DDB0-DA23-7A752FE48614}"/>
              </a:ext>
            </a:extLst>
          </p:cNvPr>
          <p:cNvGrpSpPr/>
          <p:nvPr/>
        </p:nvGrpSpPr>
        <p:grpSpPr>
          <a:xfrm>
            <a:off x="9102230" y="1768724"/>
            <a:ext cx="419949" cy="180000"/>
            <a:chOff x="5976243" y="3577271"/>
            <a:chExt cx="419949" cy="180000"/>
          </a:xfrm>
          <a:solidFill>
            <a:schemeClr val="bg2"/>
          </a:solidFill>
        </p:grpSpPr>
        <p:pic>
          <p:nvPicPr>
            <p:cNvPr id="38" name="Picture 32">
              <a:extLst>
                <a:ext uri="{FF2B5EF4-FFF2-40B4-BE49-F238E27FC236}">
                  <a16:creationId xmlns:a16="http://schemas.microsoft.com/office/drawing/2014/main" id="{6FCF32DE-A5FB-C7D9-5800-2E43F9FE5D2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688" r="21688"/>
            <a:stretch>
              <a:fillRect/>
            </a:stretch>
          </p:blipFill>
          <p:spPr bwMode="auto">
            <a:xfrm>
              <a:off x="6216192" y="3577271"/>
              <a:ext cx="180000" cy="180000"/>
            </a:xfrm>
            <a:prstGeom prst="ellipse">
              <a:avLst/>
            </a:prstGeom>
            <a:grpFill/>
            <a:ln>
              <a:solidFill>
                <a:schemeClr val="tx1"/>
              </a:solidFill>
            </a:ln>
          </p:spPr>
        </p:pic>
        <p:pic>
          <p:nvPicPr>
            <p:cNvPr id="40" name="Picture 30" descr="Union Jack - Wikipedia">
              <a:extLst>
                <a:ext uri="{FF2B5EF4-FFF2-40B4-BE49-F238E27FC236}">
                  <a16:creationId xmlns:a16="http://schemas.microsoft.com/office/drawing/2014/main" id="{23925131-45D2-2B12-5254-D233DE89BD7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1688" r="21688"/>
            <a:stretch>
              <a:fillRect/>
            </a:stretch>
          </p:blipFill>
          <p:spPr bwMode="auto">
            <a:xfrm>
              <a:off x="5976243" y="3577271"/>
              <a:ext cx="180000" cy="180000"/>
            </a:xfrm>
            <a:prstGeom prst="ellipse">
              <a:avLst/>
            </a:prstGeom>
            <a:grpFill/>
            <a:ln>
              <a:solidFill>
                <a:schemeClr val="tx1"/>
              </a:solidFill>
            </a:ln>
          </p:spPr>
        </p:pic>
      </p:grpSp>
      <p:pic>
        <p:nvPicPr>
          <p:cNvPr id="42" name="Picture 41" descr="Flag of Germany - Wikipedia">
            <a:extLst>
              <a:ext uri="{FF2B5EF4-FFF2-40B4-BE49-F238E27FC236}">
                <a16:creationId xmlns:a16="http://schemas.microsoft.com/office/drawing/2014/main" id="{D525E59F-492A-79B4-031C-0F4DA2C61E3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1688" r="21688"/>
          <a:stretch>
            <a:fillRect/>
          </a:stretch>
        </p:blipFill>
        <p:spPr bwMode="auto">
          <a:xfrm>
            <a:off x="11086356" y="1768724"/>
            <a:ext cx="180000" cy="180000"/>
          </a:xfrm>
          <a:prstGeom prst="ellipse">
            <a:avLst/>
          </a:prstGeom>
          <a:solidFill>
            <a:schemeClr val="bg2"/>
          </a:solidFill>
          <a:ln>
            <a:solidFill>
              <a:schemeClr val="tx1"/>
            </a:solidFill>
          </a:ln>
        </p:spPr>
      </p:pic>
      <p:sp>
        <p:nvSpPr>
          <p:cNvPr id="43" name="TextBox 42">
            <a:extLst>
              <a:ext uri="{FF2B5EF4-FFF2-40B4-BE49-F238E27FC236}">
                <a16:creationId xmlns:a16="http://schemas.microsoft.com/office/drawing/2014/main" id="{D3CFC441-DD7D-FC2F-B4F2-1238BF2D2158}"/>
              </a:ext>
            </a:extLst>
          </p:cNvPr>
          <p:cNvSpPr txBox="1"/>
          <p:nvPr/>
        </p:nvSpPr>
        <p:spPr>
          <a:xfrm>
            <a:off x="141902" y="1965011"/>
            <a:ext cx="1416817" cy="246221"/>
          </a:xfrm>
          <a:prstGeom prst="rect">
            <a:avLst/>
          </a:prstGeom>
          <a:noFill/>
        </p:spPr>
        <p:txBody>
          <a:bodyPr wrap="square" rtlCol="0">
            <a:spAutoFit/>
          </a:bodyPr>
          <a:lstStyle/>
          <a:p>
            <a:pPr algn="ctr"/>
            <a:r>
              <a:rPr lang="en-GB" sz="1000" b="1"/>
              <a:t>Launched</a:t>
            </a:r>
          </a:p>
        </p:txBody>
      </p:sp>
      <p:sp>
        <p:nvSpPr>
          <p:cNvPr id="47" name="TextBox 46">
            <a:extLst>
              <a:ext uri="{FF2B5EF4-FFF2-40B4-BE49-F238E27FC236}">
                <a16:creationId xmlns:a16="http://schemas.microsoft.com/office/drawing/2014/main" id="{33136B67-E004-D54A-1217-18AB781C9BBE}"/>
              </a:ext>
            </a:extLst>
          </p:cNvPr>
          <p:cNvSpPr txBox="1"/>
          <p:nvPr/>
        </p:nvSpPr>
        <p:spPr>
          <a:xfrm>
            <a:off x="2775302" y="1965011"/>
            <a:ext cx="1416817" cy="246221"/>
          </a:xfrm>
          <a:prstGeom prst="rect">
            <a:avLst/>
          </a:prstGeom>
          <a:noFill/>
        </p:spPr>
        <p:txBody>
          <a:bodyPr wrap="square" rtlCol="0">
            <a:spAutoFit/>
          </a:bodyPr>
          <a:lstStyle/>
          <a:p>
            <a:pPr algn="ctr"/>
            <a:r>
              <a:rPr lang="en-GB" sz="1000" b="1"/>
              <a:t>Launched</a:t>
            </a:r>
          </a:p>
        </p:txBody>
      </p:sp>
      <p:sp>
        <p:nvSpPr>
          <p:cNvPr id="49" name="TextBox 48">
            <a:extLst>
              <a:ext uri="{FF2B5EF4-FFF2-40B4-BE49-F238E27FC236}">
                <a16:creationId xmlns:a16="http://schemas.microsoft.com/office/drawing/2014/main" id="{B9631B88-F2D8-BA71-2C19-9F026698FD09}"/>
              </a:ext>
            </a:extLst>
          </p:cNvPr>
          <p:cNvSpPr txBox="1"/>
          <p:nvPr/>
        </p:nvSpPr>
        <p:spPr>
          <a:xfrm>
            <a:off x="5740746" y="1965011"/>
            <a:ext cx="1416817" cy="246221"/>
          </a:xfrm>
          <a:prstGeom prst="rect">
            <a:avLst/>
          </a:prstGeom>
          <a:noFill/>
        </p:spPr>
        <p:txBody>
          <a:bodyPr wrap="square" rtlCol="0">
            <a:spAutoFit/>
          </a:bodyPr>
          <a:lstStyle/>
          <a:p>
            <a:pPr algn="ctr"/>
            <a:r>
              <a:rPr lang="en-GB" sz="1000" b="1"/>
              <a:t>Launched</a:t>
            </a:r>
          </a:p>
        </p:txBody>
      </p:sp>
      <p:sp>
        <p:nvSpPr>
          <p:cNvPr id="51" name="TextBox 50">
            <a:extLst>
              <a:ext uri="{FF2B5EF4-FFF2-40B4-BE49-F238E27FC236}">
                <a16:creationId xmlns:a16="http://schemas.microsoft.com/office/drawing/2014/main" id="{E4E4EBE8-6C96-35A4-49B2-2D79573ED05F}"/>
              </a:ext>
            </a:extLst>
          </p:cNvPr>
          <p:cNvSpPr txBox="1"/>
          <p:nvPr/>
        </p:nvSpPr>
        <p:spPr>
          <a:xfrm>
            <a:off x="8638064" y="1965011"/>
            <a:ext cx="1416817" cy="246221"/>
          </a:xfrm>
          <a:prstGeom prst="rect">
            <a:avLst/>
          </a:prstGeom>
          <a:noFill/>
        </p:spPr>
        <p:txBody>
          <a:bodyPr wrap="square" rtlCol="0">
            <a:spAutoFit/>
          </a:bodyPr>
          <a:lstStyle/>
          <a:p>
            <a:pPr algn="ctr"/>
            <a:r>
              <a:rPr lang="en-GB" sz="1000" b="1"/>
              <a:t>Launched</a:t>
            </a:r>
          </a:p>
        </p:txBody>
      </p:sp>
      <p:sp>
        <p:nvSpPr>
          <p:cNvPr id="53" name="TextBox 52">
            <a:extLst>
              <a:ext uri="{FF2B5EF4-FFF2-40B4-BE49-F238E27FC236}">
                <a16:creationId xmlns:a16="http://schemas.microsoft.com/office/drawing/2014/main" id="{33D9B06F-B2FD-2826-4CFB-4F8356A2F6F6}"/>
              </a:ext>
            </a:extLst>
          </p:cNvPr>
          <p:cNvSpPr txBox="1"/>
          <p:nvPr/>
        </p:nvSpPr>
        <p:spPr>
          <a:xfrm>
            <a:off x="1739647" y="1965011"/>
            <a:ext cx="1416817" cy="246221"/>
          </a:xfrm>
          <a:prstGeom prst="rect">
            <a:avLst/>
          </a:prstGeom>
          <a:noFill/>
        </p:spPr>
        <p:txBody>
          <a:bodyPr wrap="square" rtlCol="0">
            <a:spAutoFit/>
          </a:bodyPr>
          <a:lstStyle/>
          <a:p>
            <a:pPr algn="ctr"/>
            <a:r>
              <a:rPr lang="en-GB" sz="1000" b="1"/>
              <a:t>Pipeline</a:t>
            </a:r>
          </a:p>
        </p:txBody>
      </p:sp>
      <p:sp>
        <p:nvSpPr>
          <p:cNvPr id="55" name="TextBox 54">
            <a:extLst>
              <a:ext uri="{FF2B5EF4-FFF2-40B4-BE49-F238E27FC236}">
                <a16:creationId xmlns:a16="http://schemas.microsoft.com/office/drawing/2014/main" id="{9A7F4450-F543-9AFA-4A8D-0BDDA77D05BA}"/>
              </a:ext>
            </a:extLst>
          </p:cNvPr>
          <p:cNvSpPr txBox="1"/>
          <p:nvPr/>
        </p:nvSpPr>
        <p:spPr>
          <a:xfrm>
            <a:off x="4662735" y="1965011"/>
            <a:ext cx="1416817" cy="246221"/>
          </a:xfrm>
          <a:prstGeom prst="rect">
            <a:avLst/>
          </a:prstGeom>
          <a:noFill/>
        </p:spPr>
        <p:txBody>
          <a:bodyPr wrap="square" rtlCol="0">
            <a:spAutoFit/>
          </a:bodyPr>
          <a:lstStyle/>
          <a:p>
            <a:pPr algn="ctr"/>
            <a:r>
              <a:rPr lang="en-GB" sz="1000" b="1"/>
              <a:t>Pipeline</a:t>
            </a:r>
          </a:p>
        </p:txBody>
      </p:sp>
      <p:sp>
        <p:nvSpPr>
          <p:cNvPr id="57" name="TextBox 56">
            <a:extLst>
              <a:ext uri="{FF2B5EF4-FFF2-40B4-BE49-F238E27FC236}">
                <a16:creationId xmlns:a16="http://schemas.microsoft.com/office/drawing/2014/main" id="{C1954818-CD72-EF59-B2F6-E7B020C8676C}"/>
              </a:ext>
            </a:extLst>
          </p:cNvPr>
          <p:cNvSpPr txBox="1"/>
          <p:nvPr/>
        </p:nvSpPr>
        <p:spPr>
          <a:xfrm>
            <a:off x="7653571" y="1965011"/>
            <a:ext cx="1416817" cy="246221"/>
          </a:xfrm>
          <a:prstGeom prst="rect">
            <a:avLst/>
          </a:prstGeom>
          <a:noFill/>
        </p:spPr>
        <p:txBody>
          <a:bodyPr wrap="square" rtlCol="0">
            <a:spAutoFit/>
          </a:bodyPr>
          <a:lstStyle/>
          <a:p>
            <a:pPr algn="ctr"/>
            <a:r>
              <a:rPr lang="en-GB" sz="1000" b="1"/>
              <a:t>Pipeline</a:t>
            </a:r>
          </a:p>
        </p:txBody>
      </p:sp>
      <p:sp>
        <p:nvSpPr>
          <p:cNvPr id="59" name="TextBox 58">
            <a:extLst>
              <a:ext uri="{FF2B5EF4-FFF2-40B4-BE49-F238E27FC236}">
                <a16:creationId xmlns:a16="http://schemas.microsoft.com/office/drawing/2014/main" id="{EA51D0A5-24C5-95CE-95BC-1A0F9C51E3DC}"/>
              </a:ext>
            </a:extLst>
          </p:cNvPr>
          <p:cNvSpPr txBox="1"/>
          <p:nvPr/>
        </p:nvSpPr>
        <p:spPr>
          <a:xfrm>
            <a:off x="10775183" y="1965011"/>
            <a:ext cx="1416817" cy="246221"/>
          </a:xfrm>
          <a:prstGeom prst="rect">
            <a:avLst/>
          </a:prstGeom>
          <a:noFill/>
        </p:spPr>
        <p:txBody>
          <a:bodyPr wrap="square" rtlCol="0">
            <a:spAutoFit/>
          </a:bodyPr>
          <a:lstStyle/>
          <a:p>
            <a:pPr algn="ctr"/>
            <a:r>
              <a:rPr lang="en-GB" sz="1000" b="1"/>
              <a:t>Pipeline</a:t>
            </a:r>
          </a:p>
        </p:txBody>
      </p:sp>
      <p:pic>
        <p:nvPicPr>
          <p:cNvPr id="61" name="Picture 60">
            <a:extLst>
              <a:ext uri="{FF2B5EF4-FFF2-40B4-BE49-F238E27FC236}">
                <a16:creationId xmlns:a16="http://schemas.microsoft.com/office/drawing/2014/main" id="{2B176D80-F3E3-EE28-C803-77D3061D5FB5}"/>
              </a:ext>
            </a:extLst>
          </p:cNvPr>
          <p:cNvPicPr>
            <a:picLocks noChangeAspect="1"/>
          </p:cNvPicPr>
          <p:nvPr/>
        </p:nvPicPr>
        <p:blipFill>
          <a:blip r:embed="rId10"/>
          <a:stretch>
            <a:fillRect/>
          </a:stretch>
        </p:blipFill>
        <p:spPr>
          <a:xfrm flipH="1">
            <a:off x="2247007" y="1768724"/>
            <a:ext cx="202245" cy="202245"/>
          </a:xfrm>
          <a:prstGeom prst="rect">
            <a:avLst/>
          </a:prstGeom>
        </p:spPr>
      </p:pic>
      <p:pic>
        <p:nvPicPr>
          <p:cNvPr id="64" name="Picture 63">
            <a:extLst>
              <a:ext uri="{FF2B5EF4-FFF2-40B4-BE49-F238E27FC236}">
                <a16:creationId xmlns:a16="http://schemas.microsoft.com/office/drawing/2014/main" id="{B8B3FAA8-F138-947B-645B-6359BE5C1675}"/>
              </a:ext>
            </a:extLst>
          </p:cNvPr>
          <p:cNvPicPr>
            <a:picLocks noChangeAspect="1"/>
          </p:cNvPicPr>
          <p:nvPr/>
        </p:nvPicPr>
        <p:blipFill>
          <a:blip r:embed="rId11"/>
          <a:stretch>
            <a:fillRect/>
          </a:stretch>
        </p:blipFill>
        <p:spPr>
          <a:xfrm>
            <a:off x="2492134" y="1768724"/>
            <a:ext cx="203982" cy="203982"/>
          </a:xfrm>
          <a:prstGeom prst="rect">
            <a:avLst/>
          </a:prstGeom>
        </p:spPr>
      </p:pic>
      <p:pic>
        <p:nvPicPr>
          <p:cNvPr id="71" name="Picture 70">
            <a:extLst>
              <a:ext uri="{FF2B5EF4-FFF2-40B4-BE49-F238E27FC236}">
                <a16:creationId xmlns:a16="http://schemas.microsoft.com/office/drawing/2014/main" id="{3535C5D0-06E9-E75C-352A-B864C23D9DAF}"/>
              </a:ext>
            </a:extLst>
          </p:cNvPr>
          <p:cNvPicPr>
            <a:picLocks noChangeAspect="1"/>
          </p:cNvPicPr>
          <p:nvPr/>
        </p:nvPicPr>
        <p:blipFill>
          <a:blip r:embed="rId10"/>
          <a:stretch>
            <a:fillRect/>
          </a:stretch>
        </p:blipFill>
        <p:spPr>
          <a:xfrm flipH="1">
            <a:off x="5134838" y="1768724"/>
            <a:ext cx="202245" cy="202245"/>
          </a:xfrm>
          <a:prstGeom prst="rect">
            <a:avLst/>
          </a:prstGeom>
        </p:spPr>
      </p:pic>
      <p:pic>
        <p:nvPicPr>
          <p:cNvPr id="73" name="Picture 72">
            <a:extLst>
              <a:ext uri="{FF2B5EF4-FFF2-40B4-BE49-F238E27FC236}">
                <a16:creationId xmlns:a16="http://schemas.microsoft.com/office/drawing/2014/main" id="{ED4F0F3E-8CDC-8D12-7961-F12F46333F9B}"/>
              </a:ext>
            </a:extLst>
          </p:cNvPr>
          <p:cNvPicPr>
            <a:picLocks noChangeAspect="1"/>
          </p:cNvPicPr>
          <p:nvPr/>
        </p:nvPicPr>
        <p:blipFill>
          <a:blip r:embed="rId11"/>
          <a:stretch>
            <a:fillRect/>
          </a:stretch>
        </p:blipFill>
        <p:spPr>
          <a:xfrm>
            <a:off x="5361477" y="1768724"/>
            <a:ext cx="203982" cy="203982"/>
          </a:xfrm>
          <a:prstGeom prst="rect">
            <a:avLst/>
          </a:prstGeom>
        </p:spPr>
      </p:pic>
      <p:pic>
        <p:nvPicPr>
          <p:cNvPr id="75" name="Picture 74">
            <a:extLst>
              <a:ext uri="{FF2B5EF4-FFF2-40B4-BE49-F238E27FC236}">
                <a16:creationId xmlns:a16="http://schemas.microsoft.com/office/drawing/2014/main" id="{6999227B-D3B1-EE38-DE26-C44ED6D58CB1}"/>
              </a:ext>
            </a:extLst>
          </p:cNvPr>
          <p:cNvPicPr>
            <a:picLocks noChangeAspect="1"/>
          </p:cNvPicPr>
          <p:nvPr/>
        </p:nvPicPr>
        <p:blipFill>
          <a:blip r:embed="rId10"/>
          <a:stretch>
            <a:fillRect/>
          </a:stretch>
        </p:blipFill>
        <p:spPr>
          <a:xfrm flipH="1">
            <a:off x="8138907" y="1768724"/>
            <a:ext cx="202245" cy="202245"/>
          </a:xfrm>
          <a:prstGeom prst="rect">
            <a:avLst/>
          </a:prstGeom>
        </p:spPr>
      </p:pic>
      <p:pic>
        <p:nvPicPr>
          <p:cNvPr id="77" name="Picture 76">
            <a:extLst>
              <a:ext uri="{FF2B5EF4-FFF2-40B4-BE49-F238E27FC236}">
                <a16:creationId xmlns:a16="http://schemas.microsoft.com/office/drawing/2014/main" id="{CE62CB9F-28FF-1255-C054-5D070A242567}"/>
              </a:ext>
            </a:extLst>
          </p:cNvPr>
          <p:cNvPicPr>
            <a:picLocks noChangeAspect="1"/>
          </p:cNvPicPr>
          <p:nvPr/>
        </p:nvPicPr>
        <p:blipFill>
          <a:blip r:embed="rId11"/>
          <a:stretch>
            <a:fillRect/>
          </a:stretch>
        </p:blipFill>
        <p:spPr>
          <a:xfrm>
            <a:off x="8365546" y="1768724"/>
            <a:ext cx="203982" cy="203982"/>
          </a:xfrm>
          <a:prstGeom prst="rect">
            <a:avLst/>
          </a:prstGeom>
        </p:spPr>
      </p:pic>
      <p:pic>
        <p:nvPicPr>
          <p:cNvPr id="80" name="Picture 79">
            <a:extLst>
              <a:ext uri="{FF2B5EF4-FFF2-40B4-BE49-F238E27FC236}">
                <a16:creationId xmlns:a16="http://schemas.microsoft.com/office/drawing/2014/main" id="{96D28D96-05AA-B5DF-C871-4E05E28EACF5}"/>
              </a:ext>
            </a:extLst>
          </p:cNvPr>
          <p:cNvPicPr>
            <a:picLocks noChangeAspect="1"/>
          </p:cNvPicPr>
          <p:nvPr/>
        </p:nvPicPr>
        <p:blipFill>
          <a:blip r:embed="rId10"/>
          <a:stretch>
            <a:fillRect/>
          </a:stretch>
        </p:blipFill>
        <p:spPr>
          <a:xfrm flipH="1">
            <a:off x="11315206" y="1768724"/>
            <a:ext cx="202245" cy="202245"/>
          </a:xfrm>
          <a:prstGeom prst="rect">
            <a:avLst/>
          </a:prstGeom>
        </p:spPr>
      </p:pic>
      <p:pic>
        <p:nvPicPr>
          <p:cNvPr id="82" name="Picture 81">
            <a:extLst>
              <a:ext uri="{FF2B5EF4-FFF2-40B4-BE49-F238E27FC236}">
                <a16:creationId xmlns:a16="http://schemas.microsoft.com/office/drawing/2014/main" id="{42211BEE-6E0B-5033-33A6-F7345C20F2E3}"/>
              </a:ext>
            </a:extLst>
          </p:cNvPr>
          <p:cNvPicPr>
            <a:picLocks noChangeAspect="1"/>
          </p:cNvPicPr>
          <p:nvPr/>
        </p:nvPicPr>
        <p:blipFill>
          <a:blip r:embed="rId11"/>
          <a:stretch>
            <a:fillRect/>
          </a:stretch>
        </p:blipFill>
        <p:spPr>
          <a:xfrm>
            <a:off x="11541845" y="1768724"/>
            <a:ext cx="203982" cy="203982"/>
          </a:xfrm>
          <a:prstGeom prst="rect">
            <a:avLst/>
          </a:prstGeom>
        </p:spPr>
      </p:pic>
    </p:spTree>
    <p:extLst>
      <p:ext uri="{BB962C8B-B14F-4D97-AF65-F5344CB8AC3E}">
        <p14:creationId xmlns:p14="http://schemas.microsoft.com/office/powerpoint/2010/main" val="3306018705"/>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BB183-2A46-C1F7-CC07-AEA8E8913728}"/>
            </a:ext>
          </a:extLst>
        </p:cNvPr>
        <p:cNvGrpSpPr/>
        <p:nvPr/>
      </p:nvGrpSpPr>
      <p:grpSpPr>
        <a:xfrm>
          <a:off x="0" y="0"/>
          <a:ext cx="0" cy="0"/>
          <a:chOff x="0" y="0"/>
          <a:chExt cx="0" cy="0"/>
        </a:xfrm>
      </p:grpSpPr>
      <p:sp>
        <p:nvSpPr>
          <p:cNvPr id="16" name="Rounded Rectangle 59">
            <a:extLst>
              <a:ext uri="{FF2B5EF4-FFF2-40B4-BE49-F238E27FC236}">
                <a16:creationId xmlns:a16="http://schemas.microsoft.com/office/drawing/2014/main" id="{2FF40B5D-5562-9974-B081-2E3546F7103F}"/>
              </a:ext>
            </a:extLst>
          </p:cNvPr>
          <p:cNvSpPr/>
          <p:nvPr/>
        </p:nvSpPr>
        <p:spPr>
          <a:xfrm>
            <a:off x="5005311" y="1917085"/>
            <a:ext cx="1548000" cy="3916308"/>
          </a:xfrm>
          <a:prstGeom prst="roundRect">
            <a:avLst>
              <a:gd name="adj" fmla="val 624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i="0" u="none" strike="noStrike" kern="1200" cap="none" spc="0" normalizeH="0" baseline="0" noProof="0">
              <a:ln>
                <a:noFill/>
              </a:ln>
              <a:solidFill>
                <a:schemeClr val="tx1"/>
              </a:solidFill>
              <a:effectLst/>
              <a:uLnTx/>
              <a:uFillTx/>
              <a:latin typeface="Aeroport Light"/>
              <a:ea typeface="+mn-ea"/>
              <a:cs typeface="+mn-cs"/>
            </a:endParaRPr>
          </a:p>
        </p:txBody>
      </p:sp>
      <p:sp>
        <p:nvSpPr>
          <p:cNvPr id="18" name="Rounded Rectangle 59">
            <a:extLst>
              <a:ext uri="{FF2B5EF4-FFF2-40B4-BE49-F238E27FC236}">
                <a16:creationId xmlns:a16="http://schemas.microsoft.com/office/drawing/2014/main" id="{3332FB06-C15A-F4CC-F134-487A4A1A46C8}"/>
              </a:ext>
            </a:extLst>
          </p:cNvPr>
          <p:cNvSpPr/>
          <p:nvPr/>
        </p:nvSpPr>
        <p:spPr>
          <a:xfrm>
            <a:off x="6716805" y="1917085"/>
            <a:ext cx="1548000" cy="3916308"/>
          </a:xfrm>
          <a:prstGeom prst="roundRect">
            <a:avLst>
              <a:gd name="adj" fmla="val 624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i="0" u="none" strike="noStrike" kern="1200" cap="none" spc="0" normalizeH="0" baseline="0" noProof="0">
              <a:ln>
                <a:noFill/>
              </a:ln>
              <a:solidFill>
                <a:schemeClr val="tx1"/>
              </a:solidFill>
              <a:effectLst/>
              <a:uLnTx/>
              <a:uFillTx/>
              <a:latin typeface="Aeroport Light"/>
              <a:ea typeface="+mn-ea"/>
              <a:cs typeface="+mn-cs"/>
            </a:endParaRPr>
          </a:p>
        </p:txBody>
      </p:sp>
      <p:sp>
        <p:nvSpPr>
          <p:cNvPr id="19" name="Rounded Rectangle 59">
            <a:extLst>
              <a:ext uri="{FF2B5EF4-FFF2-40B4-BE49-F238E27FC236}">
                <a16:creationId xmlns:a16="http://schemas.microsoft.com/office/drawing/2014/main" id="{4AC9423E-7CCA-E811-45EF-A43D973136C0}"/>
              </a:ext>
            </a:extLst>
          </p:cNvPr>
          <p:cNvSpPr/>
          <p:nvPr/>
        </p:nvSpPr>
        <p:spPr>
          <a:xfrm>
            <a:off x="8430173" y="1917085"/>
            <a:ext cx="1548000" cy="3916308"/>
          </a:xfrm>
          <a:prstGeom prst="roundRect">
            <a:avLst>
              <a:gd name="adj" fmla="val 624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i="0" u="none" strike="noStrike" kern="1200" cap="none" spc="0" normalizeH="0" baseline="0" noProof="0">
              <a:ln>
                <a:noFill/>
              </a:ln>
              <a:solidFill>
                <a:schemeClr val="tx1"/>
              </a:solidFill>
              <a:effectLst/>
              <a:uLnTx/>
              <a:uFillTx/>
              <a:latin typeface="Aeroport Light"/>
              <a:ea typeface="+mn-ea"/>
              <a:cs typeface="+mn-cs"/>
            </a:endParaRPr>
          </a:p>
        </p:txBody>
      </p:sp>
      <p:sp>
        <p:nvSpPr>
          <p:cNvPr id="22" name="Rounded Rectangle 59">
            <a:extLst>
              <a:ext uri="{FF2B5EF4-FFF2-40B4-BE49-F238E27FC236}">
                <a16:creationId xmlns:a16="http://schemas.microsoft.com/office/drawing/2014/main" id="{91CC36EE-8CDD-51FA-240C-5E5E69DEABC6}"/>
              </a:ext>
            </a:extLst>
          </p:cNvPr>
          <p:cNvSpPr/>
          <p:nvPr/>
        </p:nvSpPr>
        <p:spPr>
          <a:xfrm>
            <a:off x="10142605" y="1917085"/>
            <a:ext cx="1548000" cy="3916308"/>
          </a:xfrm>
          <a:prstGeom prst="roundRect">
            <a:avLst>
              <a:gd name="adj" fmla="val 6242"/>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i="0" u="none" strike="noStrike" kern="1200" cap="none" spc="0" normalizeH="0" baseline="0" noProof="0">
              <a:ln>
                <a:noFill/>
              </a:ln>
              <a:solidFill>
                <a:schemeClr val="tx1"/>
              </a:solidFill>
              <a:effectLst/>
              <a:uLnTx/>
              <a:uFillTx/>
              <a:latin typeface="Aeroport Light"/>
              <a:ea typeface="+mn-ea"/>
              <a:cs typeface="+mn-cs"/>
            </a:endParaRPr>
          </a:p>
        </p:txBody>
      </p:sp>
      <p:sp>
        <p:nvSpPr>
          <p:cNvPr id="53" name="Round Same-side Corner of Rectangle 52">
            <a:extLst>
              <a:ext uri="{FF2B5EF4-FFF2-40B4-BE49-F238E27FC236}">
                <a16:creationId xmlns:a16="http://schemas.microsoft.com/office/drawing/2014/main" id="{07A22CEE-CB9A-5AA5-0414-75000740AEEF}"/>
              </a:ext>
            </a:extLst>
          </p:cNvPr>
          <p:cNvSpPr/>
          <p:nvPr/>
        </p:nvSpPr>
        <p:spPr>
          <a:xfrm rot="10800000">
            <a:off x="0" y="-1"/>
            <a:ext cx="12192000" cy="996211"/>
          </a:xfrm>
          <a:prstGeom prst="round2Same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6">
            <a:extLst>
              <a:ext uri="{FF2B5EF4-FFF2-40B4-BE49-F238E27FC236}">
                <a16:creationId xmlns:a16="http://schemas.microsoft.com/office/drawing/2014/main" id="{CAD3F94D-3A68-498D-8DDF-6860726EDBA8}"/>
              </a:ext>
            </a:extLst>
          </p:cNvPr>
          <p:cNvSpPr txBox="1">
            <a:spLocks/>
          </p:cNvSpPr>
          <p:nvPr/>
        </p:nvSpPr>
        <p:spPr>
          <a:xfrm>
            <a:off x="305433" y="230492"/>
            <a:ext cx="11803529" cy="973041"/>
          </a:xfrm>
          <a:prstGeom prst="rect">
            <a:avLst/>
          </a:prstGeom>
        </p:spPr>
        <p:txBody>
          <a:bodyPr vert="horz" lIns="0" tIns="0" rIns="0" bIns="0" rtlCol="0" anchor="t" anchorCtr="0">
            <a:noAutofit/>
          </a:bodyPr>
          <a:lstStyle>
            <a:lvl1pPr algn="l" defTabSz="914400" rtl="0" eaLnBrk="1" latinLnBrk="0" hangingPunct="1">
              <a:lnSpc>
                <a:spcPts val="2800"/>
              </a:lnSpc>
              <a:spcBef>
                <a:spcPct val="0"/>
              </a:spcBef>
              <a:buNone/>
              <a:defRPr sz="3000" b="1" kern="1200">
                <a:solidFill>
                  <a:schemeClr val="bg2"/>
                </a:solidFill>
                <a:latin typeface="+mj-lt"/>
                <a:ea typeface="+mj-ea"/>
                <a:cs typeface="+mj-cs"/>
              </a:defRPr>
            </a:lvl1pPr>
          </a:lstStyle>
          <a:p>
            <a:pPr>
              <a:defRPr/>
            </a:pPr>
            <a:r>
              <a:rPr lang="en-US" sz="2600">
                <a:solidFill>
                  <a:srgbClr val="EEFAD5"/>
                </a:solidFill>
                <a:latin typeface="Aeroport"/>
              </a:rPr>
              <a:t>Operating in a fragmented market where  Sons is the only brand with an omni channel and subscription D2C approach</a:t>
            </a:r>
            <a:endParaRPr lang="en-GB" sz="2600">
              <a:solidFill>
                <a:srgbClr val="EEFAD5"/>
              </a:solidFill>
              <a:latin typeface="Aeroport"/>
            </a:endParaRPr>
          </a:p>
        </p:txBody>
      </p:sp>
      <p:sp>
        <p:nvSpPr>
          <p:cNvPr id="41" name="Rounded Rectangle 47">
            <a:extLst>
              <a:ext uri="{FF2B5EF4-FFF2-40B4-BE49-F238E27FC236}">
                <a16:creationId xmlns:a16="http://schemas.microsoft.com/office/drawing/2014/main" id="{22374832-0FFA-44AB-B8B7-C5C8CB818A98}"/>
              </a:ext>
            </a:extLst>
          </p:cNvPr>
          <p:cNvSpPr/>
          <p:nvPr/>
        </p:nvSpPr>
        <p:spPr>
          <a:xfrm rot="16200000">
            <a:off x="4173428" y="2418645"/>
            <a:ext cx="1217835" cy="252816"/>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bg1"/>
                </a:solidFill>
                <a:effectLst/>
                <a:uLnTx/>
                <a:uFillTx/>
                <a:latin typeface="Aeroport Light"/>
                <a:ea typeface="+mn-ea"/>
                <a:cs typeface="+mn-cs"/>
              </a:rPr>
              <a:t>Market (EU)</a:t>
            </a:r>
            <a:r>
              <a:rPr lang="en-GB" sz="1200" b="1" baseline="30000">
                <a:solidFill>
                  <a:schemeClr val="bg1"/>
                </a:solidFill>
                <a:latin typeface="Aeroport Light"/>
              </a:rPr>
              <a:t>3</a:t>
            </a:r>
            <a:endParaRPr kumimoji="0" lang="en-GB" sz="1200" b="0" i="0" u="none" strike="noStrike" kern="1200" cap="none" spc="0" normalizeH="0" baseline="30000" noProof="0">
              <a:ln>
                <a:noFill/>
              </a:ln>
              <a:solidFill>
                <a:schemeClr val="bg1"/>
              </a:solidFill>
              <a:effectLst/>
              <a:uLnTx/>
              <a:uFillTx/>
              <a:latin typeface="Aeroport Light"/>
              <a:ea typeface="+mn-ea"/>
              <a:cs typeface="+mn-cs"/>
            </a:endParaRPr>
          </a:p>
        </p:txBody>
      </p:sp>
      <p:sp>
        <p:nvSpPr>
          <p:cNvPr id="42" name="Rounded Rectangle 47">
            <a:extLst>
              <a:ext uri="{FF2B5EF4-FFF2-40B4-BE49-F238E27FC236}">
                <a16:creationId xmlns:a16="http://schemas.microsoft.com/office/drawing/2014/main" id="{50ADA4F3-D5D3-F6A8-FB21-A347D09DAE54}"/>
              </a:ext>
            </a:extLst>
          </p:cNvPr>
          <p:cNvSpPr/>
          <p:nvPr/>
        </p:nvSpPr>
        <p:spPr>
          <a:xfrm rot="16200000">
            <a:off x="4121856" y="3816076"/>
            <a:ext cx="1320979" cy="252816"/>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bg1"/>
                </a:solidFill>
                <a:effectLst/>
                <a:uLnTx/>
                <a:uFillTx/>
                <a:latin typeface="Aeroport Light"/>
                <a:ea typeface="+mn-ea"/>
                <a:cs typeface="+mn-cs"/>
              </a:rPr>
              <a:t>Description</a:t>
            </a:r>
            <a:endParaRPr kumimoji="0" lang="en-GB" sz="1200" b="0" i="0" u="none" strike="noStrike" kern="1200" cap="none" spc="0" normalizeH="0" baseline="0" noProof="0">
              <a:ln>
                <a:noFill/>
              </a:ln>
              <a:solidFill>
                <a:schemeClr val="bg1"/>
              </a:solidFill>
              <a:effectLst/>
              <a:uLnTx/>
              <a:uFillTx/>
              <a:latin typeface="Aeroport Light"/>
              <a:ea typeface="+mn-ea"/>
              <a:cs typeface="+mn-cs"/>
            </a:endParaRPr>
          </a:p>
        </p:txBody>
      </p:sp>
      <p:sp>
        <p:nvSpPr>
          <p:cNvPr id="43" name="Rounded Rectangle 47">
            <a:extLst>
              <a:ext uri="{FF2B5EF4-FFF2-40B4-BE49-F238E27FC236}">
                <a16:creationId xmlns:a16="http://schemas.microsoft.com/office/drawing/2014/main" id="{BF45EDC5-3C93-846C-0D18-10BBEE4010DC}"/>
              </a:ext>
            </a:extLst>
          </p:cNvPr>
          <p:cNvSpPr/>
          <p:nvPr/>
        </p:nvSpPr>
        <p:spPr>
          <a:xfrm rot="16200000">
            <a:off x="4254732" y="5151253"/>
            <a:ext cx="1055229" cy="252816"/>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chemeClr val="bg1"/>
                </a:solidFill>
                <a:latin typeface="Aeroport Light"/>
              </a:rPr>
              <a:t>Players</a:t>
            </a:r>
            <a:endParaRPr kumimoji="0" lang="en-GB" sz="1200" b="0" i="0" u="none" strike="noStrike" kern="1200" cap="none" spc="0" normalizeH="0" baseline="0" noProof="0">
              <a:ln>
                <a:noFill/>
              </a:ln>
              <a:solidFill>
                <a:schemeClr val="bg1"/>
              </a:solidFill>
              <a:effectLst/>
              <a:uLnTx/>
              <a:uFillTx/>
              <a:latin typeface="Aeroport Light"/>
              <a:ea typeface="+mn-ea"/>
              <a:cs typeface="+mn-cs"/>
            </a:endParaRPr>
          </a:p>
        </p:txBody>
      </p:sp>
      <p:cxnSp>
        <p:nvCxnSpPr>
          <p:cNvPr id="44" name="Straight Connector 43">
            <a:extLst>
              <a:ext uri="{FF2B5EF4-FFF2-40B4-BE49-F238E27FC236}">
                <a16:creationId xmlns:a16="http://schemas.microsoft.com/office/drawing/2014/main" id="{C8FCC064-E300-335C-55D9-DF75C15C517D}"/>
              </a:ext>
            </a:extLst>
          </p:cNvPr>
          <p:cNvCxnSpPr>
            <a:cxnSpLocks/>
          </p:cNvCxnSpPr>
          <p:nvPr/>
        </p:nvCxnSpPr>
        <p:spPr>
          <a:xfrm>
            <a:off x="4666097" y="3208457"/>
            <a:ext cx="7020000" cy="0"/>
          </a:xfrm>
          <a:prstGeom prst="line">
            <a:avLst/>
          </a:prstGeom>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AA1E00A4-6A62-07F4-E65C-AF3BF5C41649}"/>
              </a:ext>
            </a:extLst>
          </p:cNvPr>
          <p:cNvCxnSpPr>
            <a:cxnSpLocks/>
          </p:cNvCxnSpPr>
          <p:nvPr/>
        </p:nvCxnSpPr>
        <p:spPr>
          <a:xfrm>
            <a:off x="4666097" y="4676510"/>
            <a:ext cx="7020000" cy="0"/>
          </a:xfrm>
          <a:prstGeom prst="line">
            <a:avLst/>
          </a:prstGeom>
        </p:spPr>
        <p:style>
          <a:lnRef idx="1">
            <a:schemeClr val="dk1"/>
          </a:lnRef>
          <a:fillRef idx="0">
            <a:schemeClr val="dk1"/>
          </a:fillRef>
          <a:effectRef idx="0">
            <a:schemeClr val="dk1"/>
          </a:effectRef>
          <a:fontRef idx="minor">
            <a:schemeClr val="tx1"/>
          </a:fontRef>
        </p:style>
      </p:cxnSp>
      <p:sp>
        <p:nvSpPr>
          <p:cNvPr id="23" name="Rounded Rectangle 47">
            <a:extLst>
              <a:ext uri="{FF2B5EF4-FFF2-40B4-BE49-F238E27FC236}">
                <a16:creationId xmlns:a16="http://schemas.microsoft.com/office/drawing/2014/main" id="{CB3FA314-ABF4-F7BD-164F-8ABE7611AB12}"/>
              </a:ext>
            </a:extLst>
          </p:cNvPr>
          <p:cNvSpPr/>
          <p:nvPr/>
        </p:nvSpPr>
        <p:spPr>
          <a:xfrm>
            <a:off x="5005311" y="1593753"/>
            <a:ext cx="1547063" cy="252000"/>
          </a:xfrm>
          <a:prstGeom prst="roundRect">
            <a:avLst>
              <a:gd name="adj" fmla="val 50000"/>
            </a:avLst>
          </a:prstGeom>
          <a:solidFill>
            <a:srgbClr val="CFFE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tx1"/>
                </a:solidFill>
                <a:effectLst/>
                <a:uLnTx/>
                <a:uFillTx/>
                <a:latin typeface="Aeroport Light"/>
                <a:ea typeface="+mn-ea"/>
                <a:cs typeface="+mn-cs"/>
              </a:rPr>
              <a:t>D2C brands</a:t>
            </a:r>
            <a:endParaRPr kumimoji="0" lang="en-GB" sz="1200" b="0" i="0" u="none" strike="noStrike" kern="1200" cap="none" spc="0" normalizeH="0" baseline="30000" noProof="0">
              <a:ln>
                <a:noFill/>
              </a:ln>
              <a:solidFill>
                <a:prstClr val="white"/>
              </a:solidFill>
              <a:effectLst/>
              <a:uLnTx/>
              <a:uFillTx/>
              <a:latin typeface="Aeroport Light"/>
              <a:ea typeface="+mn-ea"/>
              <a:cs typeface="+mn-cs"/>
            </a:endParaRPr>
          </a:p>
        </p:txBody>
      </p:sp>
      <p:sp>
        <p:nvSpPr>
          <p:cNvPr id="52" name="Rectangle: Rounded Corners 51">
            <a:extLst>
              <a:ext uri="{FF2B5EF4-FFF2-40B4-BE49-F238E27FC236}">
                <a16:creationId xmlns:a16="http://schemas.microsoft.com/office/drawing/2014/main" id="{B2F52F5F-283C-08B3-7714-9FDF1F7E737A}"/>
              </a:ext>
            </a:extLst>
          </p:cNvPr>
          <p:cNvSpPr/>
          <p:nvPr/>
        </p:nvSpPr>
        <p:spPr>
          <a:xfrm>
            <a:off x="5005311" y="1956387"/>
            <a:ext cx="1548000" cy="1186277"/>
          </a:xfrm>
          <a:prstGeom prst="roundRect">
            <a:avLst>
              <a:gd name="adj"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solidFill>
                  <a:srgbClr val="4100E6"/>
                </a:solidFill>
                <a:latin typeface="Aeroport Light" panose="02000000000000000000" pitchFamily="50" charset="0"/>
              </a:rPr>
              <a:t>£80m </a:t>
            </a:r>
          </a:p>
          <a:p>
            <a:pPr algn="ctr"/>
            <a:r>
              <a:rPr lang="en-GB" sz="1200" b="1">
                <a:solidFill>
                  <a:schemeClr val="tx1"/>
                </a:solidFill>
                <a:latin typeface="Aeroport Light" panose="02000000000000000000" pitchFamily="50" charset="0"/>
              </a:rPr>
              <a:t>market size</a:t>
            </a:r>
            <a:r>
              <a:rPr lang="en-GB" sz="1200" b="1" baseline="30000">
                <a:solidFill>
                  <a:schemeClr val="tx1"/>
                </a:solidFill>
                <a:latin typeface="Aeroport Light" panose="02000000000000000000" pitchFamily="50" charset="0"/>
              </a:rPr>
              <a:t>4</a:t>
            </a:r>
          </a:p>
          <a:p>
            <a:pPr algn="ctr"/>
            <a:endParaRPr lang="en-GB" sz="1200" b="1" baseline="30000">
              <a:solidFill>
                <a:schemeClr val="tx1"/>
              </a:solidFill>
              <a:latin typeface="Aeroport Light" panose="02000000000000000000" pitchFamily="50" charset="0"/>
            </a:endParaRPr>
          </a:p>
          <a:p>
            <a:pPr algn="ctr"/>
            <a:r>
              <a:rPr lang="en-GB" sz="1200">
                <a:solidFill>
                  <a:srgbClr val="4100E6"/>
                </a:solidFill>
                <a:latin typeface="Aeroport Light" panose="02000000000000000000" pitchFamily="50" charset="0"/>
              </a:rPr>
              <a:t>20% market CAGR</a:t>
            </a:r>
          </a:p>
        </p:txBody>
      </p:sp>
      <p:sp>
        <p:nvSpPr>
          <p:cNvPr id="61" name="Rectangle: Rounded Corners 60">
            <a:extLst>
              <a:ext uri="{FF2B5EF4-FFF2-40B4-BE49-F238E27FC236}">
                <a16:creationId xmlns:a16="http://schemas.microsoft.com/office/drawing/2014/main" id="{1450A49A-41A4-0F78-C453-12D5C5496144}"/>
              </a:ext>
            </a:extLst>
          </p:cNvPr>
          <p:cNvSpPr/>
          <p:nvPr/>
        </p:nvSpPr>
        <p:spPr>
          <a:xfrm>
            <a:off x="5005311" y="3291614"/>
            <a:ext cx="1548000" cy="1253416"/>
          </a:xfrm>
          <a:prstGeom prst="roundRect">
            <a:avLst>
              <a:gd name="adj"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eroport Light" panose="02000000000000000000" pitchFamily="50" charset="0"/>
              </a:rPr>
              <a:t>Medicine-led product offering providing clinically proven treatment solutions that can be accessed through online consultation</a:t>
            </a:r>
            <a:endParaRPr lang="en-GB" sz="1000" b="1">
              <a:solidFill>
                <a:schemeClr val="tx1"/>
              </a:solidFill>
              <a:latin typeface="Aeroport Light" panose="02000000000000000000" pitchFamily="50" charset="0"/>
            </a:endParaRPr>
          </a:p>
        </p:txBody>
      </p:sp>
      <p:pic>
        <p:nvPicPr>
          <p:cNvPr id="5122" name="Picture 2" descr="Hims Logo &amp; Brand Assets (SVG, PNG and vector) - Brandfetch">
            <a:extLst>
              <a:ext uri="{FF2B5EF4-FFF2-40B4-BE49-F238E27FC236}">
                <a16:creationId xmlns:a16="http://schemas.microsoft.com/office/drawing/2014/main" id="{1EEB4D1B-F512-05D7-95A9-E0D858C74C74}"/>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24607" y="5388892"/>
            <a:ext cx="500769" cy="17258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air Loss - Online Consultation – Sons UK">
            <a:extLst>
              <a:ext uri="{FF2B5EF4-FFF2-40B4-BE49-F238E27FC236}">
                <a16:creationId xmlns:a16="http://schemas.microsoft.com/office/drawing/2014/main" id="{DA6AAC0C-CF69-346E-2BF2-34FD489DC78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0705" y="4851152"/>
            <a:ext cx="836780" cy="258904"/>
          </a:xfrm>
          <a:prstGeom prst="rect">
            <a:avLst/>
          </a:prstGeom>
          <a:noFill/>
          <a:extLst>
            <a:ext uri="{909E8E84-426E-40DD-AFC4-6F175D3DCCD1}">
              <a14:hiddenFill xmlns:a14="http://schemas.microsoft.com/office/drawing/2010/main">
                <a:solidFill>
                  <a:srgbClr val="FFFFFF"/>
                </a:solidFill>
              </a14:hiddenFill>
            </a:ext>
          </a:extLst>
        </p:spPr>
      </p:pic>
      <p:sp>
        <p:nvSpPr>
          <p:cNvPr id="27" name="Rounded Rectangle 47">
            <a:extLst>
              <a:ext uri="{FF2B5EF4-FFF2-40B4-BE49-F238E27FC236}">
                <a16:creationId xmlns:a16="http://schemas.microsoft.com/office/drawing/2014/main" id="{990D9179-A4C9-1736-64D0-10A1FA917CCD}"/>
              </a:ext>
            </a:extLst>
          </p:cNvPr>
          <p:cNvSpPr/>
          <p:nvPr/>
        </p:nvSpPr>
        <p:spPr>
          <a:xfrm>
            <a:off x="6717742" y="1593753"/>
            <a:ext cx="1547063" cy="252000"/>
          </a:xfrm>
          <a:prstGeom prst="roundRect">
            <a:avLst>
              <a:gd name="adj" fmla="val 50000"/>
            </a:avLst>
          </a:prstGeom>
          <a:solidFill>
            <a:srgbClr val="CFFE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tx1"/>
                </a:solidFill>
                <a:effectLst/>
                <a:uLnTx/>
                <a:uFillTx/>
                <a:latin typeface="Aeroport Light"/>
                <a:ea typeface="+mn-ea"/>
                <a:cs typeface="+mn-cs"/>
              </a:rPr>
              <a:t>Amazon</a:t>
            </a:r>
            <a:endParaRPr kumimoji="0" lang="en-GB" sz="1200" b="0" i="0" u="none" strike="noStrike" kern="1200" cap="none" spc="0" normalizeH="0" baseline="0" noProof="0">
              <a:ln>
                <a:noFill/>
              </a:ln>
              <a:solidFill>
                <a:prstClr val="white"/>
              </a:solidFill>
              <a:effectLst/>
              <a:uLnTx/>
              <a:uFillTx/>
              <a:latin typeface="Aeroport Light"/>
              <a:ea typeface="+mn-ea"/>
              <a:cs typeface="+mn-cs"/>
            </a:endParaRPr>
          </a:p>
        </p:txBody>
      </p:sp>
      <p:sp>
        <p:nvSpPr>
          <p:cNvPr id="56" name="Rectangle: Rounded Corners 55">
            <a:extLst>
              <a:ext uri="{FF2B5EF4-FFF2-40B4-BE49-F238E27FC236}">
                <a16:creationId xmlns:a16="http://schemas.microsoft.com/office/drawing/2014/main" id="{EFA43092-4860-739B-2751-B9BA0C1DB460}"/>
              </a:ext>
            </a:extLst>
          </p:cNvPr>
          <p:cNvSpPr/>
          <p:nvPr/>
        </p:nvSpPr>
        <p:spPr>
          <a:xfrm>
            <a:off x="6717742" y="1956387"/>
            <a:ext cx="1548000" cy="1186277"/>
          </a:xfrm>
          <a:prstGeom prst="roundRect">
            <a:avLst>
              <a:gd name="adj" fmla="val 2758"/>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solidFill>
                  <a:srgbClr val="4100E6"/>
                </a:solidFill>
                <a:latin typeface="Aeroport Light" panose="02000000000000000000" pitchFamily="50" charset="0"/>
              </a:rPr>
              <a:t>£100m</a:t>
            </a:r>
            <a:r>
              <a:rPr lang="en-GB" sz="1400" b="1">
                <a:solidFill>
                  <a:srgbClr val="4100E6"/>
                </a:solidFill>
                <a:latin typeface="Aeroport Light" panose="02000000000000000000" pitchFamily="50" charset="0"/>
              </a:rPr>
              <a:t> </a:t>
            </a:r>
          </a:p>
          <a:p>
            <a:pPr algn="ctr"/>
            <a:r>
              <a:rPr lang="en-GB" sz="1200" b="1">
                <a:solidFill>
                  <a:schemeClr val="tx1"/>
                </a:solidFill>
                <a:latin typeface="Aeroport Light" panose="02000000000000000000" pitchFamily="50" charset="0"/>
              </a:rPr>
              <a:t>market size</a:t>
            </a:r>
          </a:p>
          <a:p>
            <a:pPr algn="ctr"/>
            <a:endParaRPr lang="en-GB" sz="1200">
              <a:solidFill>
                <a:schemeClr val="tx1"/>
              </a:solidFill>
              <a:latin typeface="Aeroport Light" panose="02000000000000000000" pitchFamily="50" charset="0"/>
            </a:endParaRPr>
          </a:p>
          <a:p>
            <a:pPr algn="ctr"/>
            <a:r>
              <a:rPr lang="en-GB" sz="1200">
                <a:solidFill>
                  <a:srgbClr val="4100E6"/>
                </a:solidFill>
                <a:latin typeface="Aeroport Light" panose="02000000000000000000" pitchFamily="50" charset="0"/>
              </a:rPr>
              <a:t>3% market CAGR</a:t>
            </a:r>
          </a:p>
        </p:txBody>
      </p:sp>
      <p:sp>
        <p:nvSpPr>
          <p:cNvPr id="2050" name="Rectangle: Rounded Corners 2049">
            <a:extLst>
              <a:ext uri="{FF2B5EF4-FFF2-40B4-BE49-F238E27FC236}">
                <a16:creationId xmlns:a16="http://schemas.microsoft.com/office/drawing/2014/main" id="{FDF09626-B1FF-3C58-235D-1BB7215275FA}"/>
              </a:ext>
            </a:extLst>
          </p:cNvPr>
          <p:cNvSpPr/>
          <p:nvPr/>
        </p:nvSpPr>
        <p:spPr>
          <a:xfrm>
            <a:off x="6717742" y="3291614"/>
            <a:ext cx="1548000" cy="1253416"/>
          </a:xfrm>
          <a:prstGeom prst="roundRect">
            <a:avLst>
              <a:gd name="adj"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eroport Light" panose="02000000000000000000" pitchFamily="50" charset="0"/>
              </a:rPr>
              <a:t>Mix of OTC and cosmetic, supplement players </a:t>
            </a:r>
          </a:p>
        </p:txBody>
      </p:sp>
      <p:pic>
        <p:nvPicPr>
          <p:cNvPr id="5128" name="Picture 8" descr="Alpecin logo and symbol, meaning, history, PNG">
            <a:extLst>
              <a:ext uri="{FF2B5EF4-FFF2-40B4-BE49-F238E27FC236}">
                <a16:creationId xmlns:a16="http://schemas.microsoft.com/office/drawing/2014/main" id="{483DA3E3-2F7B-BE26-167F-D23192068E88}"/>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7312" y="5219223"/>
            <a:ext cx="506687" cy="316679"/>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2058">
            <a:extLst>
              <a:ext uri="{FF2B5EF4-FFF2-40B4-BE49-F238E27FC236}">
                <a16:creationId xmlns:a16="http://schemas.microsoft.com/office/drawing/2014/main" id="{ED769280-204E-9CE8-04AC-BD16ADE651C2}"/>
              </a:ext>
            </a:extLst>
          </p:cNvPr>
          <p:cNvPicPr>
            <a:picLocks noChangeAspect="1"/>
          </p:cNvPicPr>
          <p:nvPr/>
        </p:nvPicPr>
        <p:blipFill>
          <a:blip r:embed="rId6">
            <a:clrChange>
              <a:clrFrom>
                <a:srgbClr val="FFFFFF"/>
              </a:clrFrom>
              <a:clrTo>
                <a:srgbClr val="FFFFFF">
                  <a:alpha val="0"/>
                </a:srgbClr>
              </a:clrTo>
            </a:clrChange>
          </a:blip>
          <a:srcRect t="1679" r="721"/>
          <a:stretch>
            <a:fillRect/>
          </a:stretch>
        </p:blipFill>
        <p:spPr>
          <a:xfrm>
            <a:off x="7500553" y="5284698"/>
            <a:ext cx="613103" cy="185729"/>
          </a:xfrm>
          <a:prstGeom prst="rect">
            <a:avLst/>
          </a:prstGeom>
        </p:spPr>
      </p:pic>
      <p:sp>
        <p:nvSpPr>
          <p:cNvPr id="30" name="Rounded Rectangle 47">
            <a:extLst>
              <a:ext uri="{FF2B5EF4-FFF2-40B4-BE49-F238E27FC236}">
                <a16:creationId xmlns:a16="http://schemas.microsoft.com/office/drawing/2014/main" id="{594C8C23-9683-C3F5-3DC6-E7DBACD19A8E}"/>
              </a:ext>
            </a:extLst>
          </p:cNvPr>
          <p:cNvSpPr/>
          <p:nvPr/>
        </p:nvSpPr>
        <p:spPr>
          <a:xfrm>
            <a:off x="8430173" y="1593753"/>
            <a:ext cx="1547063" cy="252000"/>
          </a:xfrm>
          <a:prstGeom prst="roundRect">
            <a:avLst>
              <a:gd name="adj" fmla="val 50000"/>
            </a:avLst>
          </a:prstGeom>
          <a:solidFill>
            <a:srgbClr val="CFFE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chemeClr val="tx1"/>
                </a:solidFill>
                <a:latin typeface="Aeroport Light"/>
              </a:rPr>
              <a:t>Retail</a:t>
            </a:r>
            <a:endParaRPr kumimoji="0" lang="en-GB" sz="1200" b="0" i="0" u="none" strike="noStrike" kern="1200" cap="none" spc="0" normalizeH="0" baseline="0" noProof="0">
              <a:ln>
                <a:noFill/>
              </a:ln>
              <a:solidFill>
                <a:prstClr val="white"/>
              </a:solidFill>
              <a:effectLst/>
              <a:uLnTx/>
              <a:uFillTx/>
              <a:latin typeface="Aeroport Light"/>
              <a:ea typeface="+mn-ea"/>
              <a:cs typeface="+mn-cs"/>
            </a:endParaRPr>
          </a:p>
        </p:txBody>
      </p:sp>
      <p:sp>
        <p:nvSpPr>
          <p:cNvPr id="57" name="Rectangle: Rounded Corners 56">
            <a:extLst>
              <a:ext uri="{FF2B5EF4-FFF2-40B4-BE49-F238E27FC236}">
                <a16:creationId xmlns:a16="http://schemas.microsoft.com/office/drawing/2014/main" id="{4B404F0F-AC65-B2AB-97CA-32489EBE2CF9}"/>
              </a:ext>
            </a:extLst>
          </p:cNvPr>
          <p:cNvSpPr/>
          <p:nvPr/>
        </p:nvSpPr>
        <p:spPr>
          <a:xfrm>
            <a:off x="8430173" y="1956387"/>
            <a:ext cx="1548000" cy="1186277"/>
          </a:xfrm>
          <a:prstGeom prst="roundRect">
            <a:avLst>
              <a:gd name="adj"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solidFill>
                  <a:srgbClr val="4100E6"/>
                </a:solidFill>
                <a:latin typeface="Aeroport Light" panose="02000000000000000000" pitchFamily="50" charset="0"/>
              </a:rPr>
              <a:t>£900m </a:t>
            </a:r>
          </a:p>
          <a:p>
            <a:pPr algn="ctr"/>
            <a:r>
              <a:rPr lang="en-GB" sz="1200" b="1">
                <a:solidFill>
                  <a:schemeClr val="tx1"/>
                </a:solidFill>
                <a:latin typeface="Aeroport Light" panose="02000000000000000000" pitchFamily="50" charset="0"/>
              </a:rPr>
              <a:t>market size</a:t>
            </a:r>
            <a:r>
              <a:rPr lang="en-GB" sz="1200" b="1" baseline="30000">
                <a:solidFill>
                  <a:schemeClr val="tx1"/>
                </a:solidFill>
                <a:latin typeface="Aeroport Light" panose="02000000000000000000" pitchFamily="50" charset="0"/>
              </a:rPr>
              <a:t>5</a:t>
            </a:r>
            <a:endParaRPr lang="en-GB" sz="1200" b="1">
              <a:solidFill>
                <a:schemeClr val="tx1"/>
              </a:solidFill>
              <a:latin typeface="Aeroport Light" panose="02000000000000000000" pitchFamily="50" charset="0"/>
            </a:endParaRPr>
          </a:p>
          <a:p>
            <a:pPr algn="ctr"/>
            <a:endParaRPr lang="en-GB" sz="1200">
              <a:solidFill>
                <a:srgbClr val="4100E6"/>
              </a:solidFill>
              <a:latin typeface="Aeroport Light" panose="02000000000000000000" pitchFamily="50" charset="0"/>
            </a:endParaRPr>
          </a:p>
          <a:p>
            <a:pPr algn="ctr"/>
            <a:r>
              <a:rPr lang="en-GB" sz="1200">
                <a:solidFill>
                  <a:srgbClr val="4100E6"/>
                </a:solidFill>
                <a:latin typeface="Aeroport Light" panose="02000000000000000000" pitchFamily="50" charset="0"/>
              </a:rPr>
              <a:t>1% market CAGR </a:t>
            </a:r>
          </a:p>
        </p:txBody>
      </p:sp>
      <p:sp>
        <p:nvSpPr>
          <p:cNvPr id="2051" name="Rectangle: Rounded Corners 2050">
            <a:extLst>
              <a:ext uri="{FF2B5EF4-FFF2-40B4-BE49-F238E27FC236}">
                <a16:creationId xmlns:a16="http://schemas.microsoft.com/office/drawing/2014/main" id="{74868CD2-7399-205D-FD4A-A4F073864E12}"/>
              </a:ext>
            </a:extLst>
          </p:cNvPr>
          <p:cNvSpPr/>
          <p:nvPr/>
        </p:nvSpPr>
        <p:spPr>
          <a:xfrm>
            <a:off x="8316710" y="3357300"/>
            <a:ext cx="1548000" cy="1253416"/>
          </a:xfrm>
          <a:prstGeom prst="roundRect">
            <a:avLst>
              <a:gd name="adj"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eroport Light" panose="02000000000000000000" pitchFamily="50" charset="0"/>
              </a:rPr>
              <a:t>Mix of OTC and cosmetic, supplement players </a:t>
            </a:r>
          </a:p>
          <a:p>
            <a:pPr algn="ctr"/>
            <a:r>
              <a:rPr lang="en-GB" sz="1050">
                <a:solidFill>
                  <a:schemeClr val="tx1"/>
                </a:solidFill>
                <a:latin typeface="Aeroport Light" panose="02000000000000000000" pitchFamily="50" charset="0"/>
              </a:rPr>
              <a:t>Traditional retail is dominated by Regaine</a:t>
            </a:r>
          </a:p>
        </p:txBody>
      </p:sp>
      <p:sp>
        <p:nvSpPr>
          <p:cNvPr id="32" name="Rounded Rectangle 47">
            <a:extLst>
              <a:ext uri="{FF2B5EF4-FFF2-40B4-BE49-F238E27FC236}">
                <a16:creationId xmlns:a16="http://schemas.microsoft.com/office/drawing/2014/main" id="{16C1C95C-E490-242B-B23C-7631A4AA24CC}"/>
              </a:ext>
            </a:extLst>
          </p:cNvPr>
          <p:cNvSpPr/>
          <p:nvPr/>
        </p:nvSpPr>
        <p:spPr>
          <a:xfrm>
            <a:off x="10142605" y="1593753"/>
            <a:ext cx="1547063" cy="252000"/>
          </a:xfrm>
          <a:prstGeom prst="roundRect">
            <a:avLst>
              <a:gd name="adj" fmla="val 50000"/>
            </a:avLst>
          </a:prstGeom>
          <a:solidFill>
            <a:srgbClr val="CFFE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tx1"/>
                </a:solidFill>
                <a:effectLst/>
                <a:uLnTx/>
                <a:uFillTx/>
                <a:latin typeface="Aeroport Light"/>
                <a:ea typeface="+mn-ea"/>
                <a:cs typeface="+mn-cs"/>
              </a:rPr>
              <a:t>Clinics</a:t>
            </a:r>
            <a:endParaRPr kumimoji="0" lang="en-GB" sz="1200" b="0" i="0" u="none" strike="noStrike" kern="1200" cap="none" spc="0" normalizeH="0" baseline="0" noProof="0">
              <a:ln>
                <a:noFill/>
              </a:ln>
              <a:solidFill>
                <a:prstClr val="white"/>
              </a:solidFill>
              <a:effectLst/>
              <a:uLnTx/>
              <a:uFillTx/>
              <a:latin typeface="Aeroport Light"/>
              <a:ea typeface="+mn-ea"/>
              <a:cs typeface="+mn-cs"/>
            </a:endParaRPr>
          </a:p>
        </p:txBody>
      </p:sp>
      <p:sp>
        <p:nvSpPr>
          <p:cNvPr id="58" name="Rectangle: Rounded Corners 57">
            <a:extLst>
              <a:ext uri="{FF2B5EF4-FFF2-40B4-BE49-F238E27FC236}">
                <a16:creationId xmlns:a16="http://schemas.microsoft.com/office/drawing/2014/main" id="{69AAEAA7-B0E9-90E2-E919-87E1FCFA5B76}"/>
              </a:ext>
            </a:extLst>
          </p:cNvPr>
          <p:cNvSpPr/>
          <p:nvPr/>
        </p:nvSpPr>
        <p:spPr>
          <a:xfrm>
            <a:off x="10142605" y="1956387"/>
            <a:ext cx="1548000" cy="1186277"/>
          </a:xfrm>
          <a:prstGeom prst="roundRect">
            <a:avLst>
              <a:gd name="adj"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solidFill>
                  <a:srgbClr val="4100E6"/>
                </a:solidFill>
                <a:latin typeface="Aeroport Light" panose="02000000000000000000" pitchFamily="50" charset="0"/>
              </a:rPr>
              <a:t>£200m </a:t>
            </a:r>
          </a:p>
          <a:p>
            <a:pPr algn="ctr"/>
            <a:r>
              <a:rPr lang="en-GB" sz="1200" b="1">
                <a:solidFill>
                  <a:schemeClr val="tx1"/>
                </a:solidFill>
                <a:latin typeface="Aeroport Light" panose="02000000000000000000" pitchFamily="50" charset="0"/>
              </a:rPr>
              <a:t>market size</a:t>
            </a:r>
            <a:r>
              <a:rPr lang="en-GB" sz="1200" b="1" baseline="30000">
                <a:solidFill>
                  <a:schemeClr val="tx1"/>
                </a:solidFill>
                <a:latin typeface="Aeroport Light" panose="02000000000000000000" pitchFamily="50" charset="0"/>
              </a:rPr>
              <a:t>6</a:t>
            </a:r>
          </a:p>
          <a:p>
            <a:pPr algn="ctr"/>
            <a:endParaRPr lang="en-GB" sz="1200">
              <a:solidFill>
                <a:srgbClr val="4100E6"/>
              </a:solidFill>
              <a:latin typeface="Aeroport Light" panose="02000000000000000000" pitchFamily="50" charset="0"/>
            </a:endParaRPr>
          </a:p>
          <a:p>
            <a:pPr algn="ctr"/>
            <a:r>
              <a:rPr lang="en-GB" sz="1200">
                <a:solidFill>
                  <a:srgbClr val="4100E6"/>
                </a:solidFill>
                <a:latin typeface="Aeroport Light" panose="02000000000000000000" pitchFamily="50" charset="0"/>
              </a:rPr>
              <a:t>20% market CAGR </a:t>
            </a:r>
          </a:p>
        </p:txBody>
      </p:sp>
      <p:sp>
        <p:nvSpPr>
          <p:cNvPr id="2052" name="Rectangle: Rounded Corners 2051">
            <a:extLst>
              <a:ext uri="{FF2B5EF4-FFF2-40B4-BE49-F238E27FC236}">
                <a16:creationId xmlns:a16="http://schemas.microsoft.com/office/drawing/2014/main" id="{2F27D0E9-2ADE-B0B3-D03D-5A24BA1C9D84}"/>
              </a:ext>
            </a:extLst>
          </p:cNvPr>
          <p:cNvSpPr/>
          <p:nvPr/>
        </p:nvSpPr>
        <p:spPr>
          <a:xfrm>
            <a:off x="10142605" y="3291614"/>
            <a:ext cx="1548000" cy="1253416"/>
          </a:xfrm>
          <a:prstGeom prst="roundRect">
            <a:avLst>
              <a:gd name="adj"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tx1"/>
                </a:solidFill>
                <a:latin typeface="Aeroport Light" panose="02000000000000000000" pitchFamily="50" charset="0"/>
              </a:rPr>
              <a:t>High value customers seeking pre- and post-operative medically endorsed treatment to enhance their overall treatment solution</a:t>
            </a:r>
            <a:endParaRPr lang="en-GB" sz="1000">
              <a:solidFill>
                <a:schemeClr val="tx1"/>
              </a:solidFill>
              <a:latin typeface="Aeroport Light" panose="02000000000000000000" pitchFamily="50" charset="0"/>
            </a:endParaRPr>
          </a:p>
        </p:txBody>
      </p:sp>
      <p:grpSp>
        <p:nvGrpSpPr>
          <p:cNvPr id="35" name="Group 34">
            <a:extLst>
              <a:ext uri="{FF2B5EF4-FFF2-40B4-BE49-F238E27FC236}">
                <a16:creationId xmlns:a16="http://schemas.microsoft.com/office/drawing/2014/main" id="{4F89811E-B492-D6BF-BC22-D7B7933EECA2}"/>
              </a:ext>
            </a:extLst>
          </p:cNvPr>
          <p:cNvGrpSpPr>
            <a:grpSpLocks noChangeAspect="1"/>
          </p:cNvGrpSpPr>
          <p:nvPr/>
        </p:nvGrpSpPr>
        <p:grpSpPr>
          <a:xfrm>
            <a:off x="134471" y="1581861"/>
            <a:ext cx="4412696" cy="4103028"/>
            <a:chOff x="392778" y="1554269"/>
            <a:chExt cx="5005417" cy="4819732"/>
          </a:xfrm>
        </p:grpSpPr>
        <p:sp>
          <p:nvSpPr>
            <p:cNvPr id="36" name="TextBox 35">
              <a:extLst>
                <a:ext uri="{FF2B5EF4-FFF2-40B4-BE49-F238E27FC236}">
                  <a16:creationId xmlns:a16="http://schemas.microsoft.com/office/drawing/2014/main" id="{A0DE29DC-CF05-430D-1F1A-443FFDC125B9}"/>
                </a:ext>
              </a:extLst>
            </p:cNvPr>
            <p:cNvSpPr txBox="1"/>
            <p:nvPr/>
          </p:nvSpPr>
          <p:spPr>
            <a:xfrm>
              <a:off x="392778" y="1554269"/>
              <a:ext cx="5005417" cy="346350"/>
            </a:xfrm>
            <a:prstGeom prst="rect">
              <a:avLst/>
            </a:prstGeom>
            <a:noFill/>
          </p:spPr>
          <p:txBody>
            <a:bodyPr wrap="square" rtlCol="0">
              <a:spAutoFit/>
            </a:bodyPr>
            <a:lstStyle/>
            <a:p>
              <a:pPr algn="ctr">
                <a:spcAft>
                  <a:spcPts val="600"/>
                </a:spcAft>
              </a:pPr>
              <a:r>
                <a:rPr lang="en-GB" sz="1400" b="1">
                  <a:latin typeface="Aeroport" panose="02000000000000000000" pitchFamily="50" charset="0"/>
                </a:rPr>
                <a:t>Men’s Hair Loss Treatments market (2025)</a:t>
              </a:r>
              <a:r>
                <a:rPr lang="en-GB" sz="1400" b="1" baseline="30000">
                  <a:latin typeface="Aeroport" panose="02000000000000000000" pitchFamily="50" charset="0"/>
                </a:rPr>
                <a:t>1</a:t>
              </a:r>
              <a:endParaRPr lang="en-GB" sz="1400" b="1">
                <a:latin typeface="Aeroport" panose="02000000000000000000" pitchFamily="50" charset="0"/>
              </a:endParaRPr>
            </a:p>
          </p:txBody>
        </p:sp>
        <p:grpSp>
          <p:nvGrpSpPr>
            <p:cNvPr id="37" name="Group 36">
              <a:extLst>
                <a:ext uri="{FF2B5EF4-FFF2-40B4-BE49-F238E27FC236}">
                  <a16:creationId xmlns:a16="http://schemas.microsoft.com/office/drawing/2014/main" id="{0FB5C656-8DE2-CB64-EA8C-35FE6247E42F}"/>
                </a:ext>
              </a:extLst>
            </p:cNvPr>
            <p:cNvGrpSpPr/>
            <p:nvPr/>
          </p:nvGrpSpPr>
          <p:grpSpPr>
            <a:xfrm>
              <a:off x="735487" y="2053998"/>
              <a:ext cx="4320000" cy="4320003"/>
              <a:chOff x="1004889" y="2360705"/>
              <a:chExt cx="4320000" cy="4320003"/>
            </a:xfrm>
          </p:grpSpPr>
          <p:sp>
            <p:nvSpPr>
              <p:cNvPr id="54" name="Oval 53">
                <a:extLst>
                  <a:ext uri="{FF2B5EF4-FFF2-40B4-BE49-F238E27FC236}">
                    <a16:creationId xmlns:a16="http://schemas.microsoft.com/office/drawing/2014/main" id="{37BC4649-E772-E1F6-CA9D-351E09479F54}"/>
                  </a:ext>
                </a:extLst>
              </p:cNvPr>
              <p:cNvSpPr/>
              <p:nvPr/>
            </p:nvSpPr>
            <p:spPr>
              <a:xfrm>
                <a:off x="1004889" y="2360705"/>
                <a:ext cx="4320000" cy="4319999"/>
              </a:xfrm>
              <a:prstGeom prst="ellipse">
                <a:avLst/>
              </a:prstGeom>
              <a:solidFill>
                <a:srgbClr val="D1D1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3D66D467-E4E1-FE37-A84F-59447DDE3BBA}"/>
                  </a:ext>
                </a:extLst>
              </p:cNvPr>
              <p:cNvSpPr/>
              <p:nvPr/>
            </p:nvSpPr>
            <p:spPr>
              <a:xfrm>
                <a:off x="1544892" y="3440707"/>
                <a:ext cx="3240000" cy="3240000"/>
              </a:xfrm>
              <a:prstGeom prst="ellipse">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a:extLst>
                  <a:ext uri="{FF2B5EF4-FFF2-40B4-BE49-F238E27FC236}">
                    <a16:creationId xmlns:a16="http://schemas.microsoft.com/office/drawing/2014/main" id="{2F046877-F71E-E5D7-B47F-51603EFFCBBA}"/>
                  </a:ext>
                </a:extLst>
              </p:cNvPr>
              <p:cNvSpPr/>
              <p:nvPr/>
            </p:nvSpPr>
            <p:spPr>
              <a:xfrm>
                <a:off x="2048888" y="4448707"/>
                <a:ext cx="2232001" cy="2232001"/>
              </a:xfrm>
              <a:prstGeom prst="ellipse">
                <a:avLst/>
              </a:prstGeom>
              <a:solidFill>
                <a:srgbClr val="EEF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2BE8F713-CF0A-816D-4254-A16EB13DE4BF}"/>
                  </a:ext>
                </a:extLst>
              </p:cNvPr>
              <p:cNvSpPr txBox="1"/>
              <p:nvPr/>
            </p:nvSpPr>
            <p:spPr>
              <a:xfrm>
                <a:off x="1862207" y="2454014"/>
                <a:ext cx="2605363" cy="506153"/>
              </a:xfrm>
              <a:prstGeom prst="rect">
                <a:avLst/>
              </a:prstGeom>
              <a:noFill/>
            </p:spPr>
            <p:txBody>
              <a:bodyPr wrap="square" rtlCol="0">
                <a:spAutoFit/>
              </a:bodyPr>
              <a:lstStyle/>
              <a:p>
                <a:pPr algn="ctr"/>
                <a:r>
                  <a:rPr lang="en-GB" sz="1100" b="1">
                    <a:latin typeface="Aeroport Light" panose="02000000000000000000" pitchFamily="50" charset="0"/>
                  </a:rPr>
                  <a:t>Global Market Size</a:t>
                </a:r>
              </a:p>
              <a:p>
                <a:pPr algn="ctr"/>
                <a:r>
                  <a:rPr lang="en-GB" sz="1100" b="1">
                    <a:latin typeface="Aeroport Light" panose="02000000000000000000" pitchFamily="50" charset="0"/>
                  </a:rPr>
                  <a:t>£4.1bn</a:t>
                </a:r>
              </a:p>
            </p:txBody>
          </p:sp>
          <p:sp>
            <p:nvSpPr>
              <p:cNvPr id="63" name="TextBox 62">
                <a:extLst>
                  <a:ext uri="{FF2B5EF4-FFF2-40B4-BE49-F238E27FC236}">
                    <a16:creationId xmlns:a16="http://schemas.microsoft.com/office/drawing/2014/main" id="{D43EDF18-120B-9B94-FCA5-AD6B5F9E1042}"/>
                  </a:ext>
                </a:extLst>
              </p:cNvPr>
              <p:cNvSpPr txBox="1"/>
              <p:nvPr/>
            </p:nvSpPr>
            <p:spPr>
              <a:xfrm>
                <a:off x="1862207" y="3515858"/>
                <a:ext cx="2605361" cy="704998"/>
              </a:xfrm>
              <a:prstGeom prst="rect">
                <a:avLst/>
              </a:prstGeom>
              <a:noFill/>
            </p:spPr>
            <p:txBody>
              <a:bodyPr wrap="square" rtlCol="0">
                <a:spAutoFit/>
              </a:bodyPr>
              <a:lstStyle/>
              <a:p>
                <a:pPr algn="ctr"/>
                <a:r>
                  <a:rPr lang="en-GB" sz="1100" b="1">
                    <a:latin typeface="Aeroport Light" panose="02000000000000000000" pitchFamily="50" charset="0"/>
                  </a:rPr>
                  <a:t>European Market</a:t>
                </a:r>
              </a:p>
              <a:p>
                <a:pPr algn="ctr"/>
                <a:r>
                  <a:rPr lang="en-GB" sz="1100" b="1">
                    <a:latin typeface="Aeroport Light" panose="02000000000000000000" pitchFamily="50" charset="0"/>
                  </a:rPr>
                  <a:t>£1.3bn</a:t>
                </a:r>
              </a:p>
              <a:p>
                <a:pPr algn="ctr"/>
                <a:r>
                  <a:rPr lang="en-GB" sz="1100" b="1">
                    <a:latin typeface="Aeroport Light" panose="02000000000000000000" pitchFamily="50" charset="0"/>
                  </a:rPr>
                  <a:t> </a:t>
                </a:r>
              </a:p>
            </p:txBody>
          </p:sp>
          <p:sp>
            <p:nvSpPr>
              <p:cNvPr id="5120" name="TextBox 5119">
                <a:extLst>
                  <a:ext uri="{FF2B5EF4-FFF2-40B4-BE49-F238E27FC236}">
                    <a16:creationId xmlns:a16="http://schemas.microsoft.com/office/drawing/2014/main" id="{465BD87F-962C-AB39-66E3-4AD79B55BD39}"/>
                  </a:ext>
                </a:extLst>
              </p:cNvPr>
              <p:cNvSpPr txBox="1"/>
              <p:nvPr/>
            </p:nvSpPr>
            <p:spPr>
              <a:xfrm>
                <a:off x="2386925" y="4595857"/>
                <a:ext cx="1555923" cy="677883"/>
              </a:xfrm>
              <a:prstGeom prst="rect">
                <a:avLst/>
              </a:prstGeom>
              <a:noFill/>
            </p:spPr>
            <p:txBody>
              <a:bodyPr wrap="square" rtlCol="0">
                <a:spAutoFit/>
              </a:bodyPr>
              <a:lstStyle/>
              <a:p>
                <a:pPr algn="ctr"/>
                <a:r>
                  <a:rPr lang="en-GB" sz="1050" b="1">
                    <a:latin typeface="Aeroport Light" panose="02000000000000000000" pitchFamily="50" charset="0"/>
                  </a:rPr>
                  <a:t>UK, IE and DE Markets</a:t>
                </a:r>
              </a:p>
              <a:p>
                <a:pPr algn="ctr"/>
                <a:r>
                  <a:rPr lang="en-GB" sz="1050" b="1">
                    <a:latin typeface="Aeroport Light" panose="02000000000000000000" pitchFamily="50" charset="0"/>
                  </a:rPr>
                  <a:t>£520m</a:t>
                </a:r>
              </a:p>
            </p:txBody>
          </p:sp>
          <p:sp>
            <p:nvSpPr>
              <p:cNvPr id="5121" name="Oval 5120">
                <a:extLst>
                  <a:ext uri="{FF2B5EF4-FFF2-40B4-BE49-F238E27FC236}">
                    <a16:creationId xmlns:a16="http://schemas.microsoft.com/office/drawing/2014/main" id="{38BED4FD-01DE-E11F-A7E3-E71F1190888E}"/>
                  </a:ext>
                </a:extLst>
              </p:cNvPr>
              <p:cNvSpPr/>
              <p:nvPr/>
            </p:nvSpPr>
            <p:spPr>
              <a:xfrm>
                <a:off x="2804891" y="5960705"/>
                <a:ext cx="720001" cy="720000"/>
              </a:xfrm>
              <a:prstGeom prst="ellipse">
                <a:avLst/>
              </a:prstGeom>
              <a:solidFill>
                <a:schemeClr val="bg1"/>
              </a:solidFill>
              <a:ln>
                <a:solidFill>
                  <a:srgbClr val="4100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23" name="TextBox 5122">
                <a:extLst>
                  <a:ext uri="{FF2B5EF4-FFF2-40B4-BE49-F238E27FC236}">
                    <a16:creationId xmlns:a16="http://schemas.microsoft.com/office/drawing/2014/main" id="{05A716D5-7E1C-3B34-A694-49903E60D070}"/>
                  </a:ext>
                </a:extLst>
              </p:cNvPr>
              <p:cNvSpPr txBox="1"/>
              <p:nvPr/>
            </p:nvSpPr>
            <p:spPr>
              <a:xfrm>
                <a:off x="2386925" y="6269575"/>
                <a:ext cx="1555923" cy="216923"/>
              </a:xfrm>
              <a:prstGeom prst="rect">
                <a:avLst/>
              </a:prstGeom>
              <a:noFill/>
            </p:spPr>
            <p:txBody>
              <a:bodyPr wrap="square" rtlCol="0" anchor="ctr">
                <a:spAutoFit/>
              </a:bodyPr>
              <a:lstStyle/>
              <a:p>
                <a:pPr algn="ctr"/>
                <a:endParaRPr lang="en-GB" sz="900" b="1" baseline="30000">
                  <a:solidFill>
                    <a:srgbClr val="4100E6"/>
                  </a:solidFill>
                  <a:latin typeface="Aeroport Light" panose="02000000000000000000" pitchFamily="50" charset="0"/>
                </a:endParaRPr>
              </a:p>
            </p:txBody>
          </p:sp>
          <p:pic>
            <p:nvPicPr>
              <p:cNvPr id="5125" name="Picture 4" descr="Sons Hair Loss Treatment Research Survey Results – Sons UK">
                <a:extLst>
                  <a:ext uri="{FF2B5EF4-FFF2-40B4-BE49-F238E27FC236}">
                    <a16:creationId xmlns:a16="http://schemas.microsoft.com/office/drawing/2014/main" id="{560A337D-49C7-2FD3-6B40-90F7EE988FD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14665" y="6099616"/>
                <a:ext cx="500455" cy="15484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5129" name="TextBox 5128">
            <a:extLst>
              <a:ext uri="{FF2B5EF4-FFF2-40B4-BE49-F238E27FC236}">
                <a16:creationId xmlns:a16="http://schemas.microsoft.com/office/drawing/2014/main" id="{CA2683EA-028D-8094-FE82-CCD88AB06636}"/>
              </a:ext>
            </a:extLst>
          </p:cNvPr>
          <p:cNvSpPr txBox="1"/>
          <p:nvPr/>
        </p:nvSpPr>
        <p:spPr>
          <a:xfrm>
            <a:off x="134471" y="6235506"/>
            <a:ext cx="11803529" cy="584775"/>
          </a:xfrm>
          <a:prstGeom prst="rect">
            <a:avLst/>
          </a:prstGeom>
          <a:noFill/>
        </p:spPr>
        <p:txBody>
          <a:bodyPr wrap="square" rtlCol="0">
            <a:spAutoFit/>
          </a:bodyPr>
          <a:lstStyle/>
          <a:p>
            <a:r>
              <a:rPr lang="en-GB" sz="800">
                <a:latin typeface="Aeroport Light" panose="02000000000000000000" pitchFamily="50" charset="0"/>
              </a:rPr>
              <a:t>Notes: (1) Source: Grand View Research Alopecia Market 2025-2030 with approximate regional allocation calculated using the regional split per the Grand View Research Report Alopecia Market Analysis 2020, (2) Calculated using gross revenue as a percentage of the UK, IE and DE markets, </a:t>
            </a:r>
            <a:r>
              <a:rPr lang="en-US" sz="800">
                <a:latin typeface="Aeroport Light" panose="02000000000000000000" pitchFamily="50" charset="0"/>
              </a:rPr>
              <a:t>(3) Source: Grand View Research, Hair Loss Telehealth Market and management estimates, (4) Management estimate based on combination of Sons, Voy, Hims, Scandinavian Biolabs and </a:t>
            </a:r>
            <a:r>
              <a:rPr lang="en-US" sz="800" err="1">
                <a:latin typeface="Aeroport Light" panose="02000000000000000000" pitchFamily="50" charset="0"/>
              </a:rPr>
              <a:t>MySpring</a:t>
            </a:r>
            <a:r>
              <a:rPr lang="en-US" sz="800">
                <a:latin typeface="Aeroport Light" panose="02000000000000000000" pitchFamily="50" charset="0"/>
              </a:rPr>
              <a:t> hair loss turnover, (5) Includes physical/online retail and physical/online pharmacy, (6) Extrapolated based on Sons’ percentage customer acquisitions</a:t>
            </a:r>
            <a:r>
              <a:rPr lang="en-GB" sz="800">
                <a:latin typeface="Aeroport Light" panose="02000000000000000000" pitchFamily="50" charset="0"/>
              </a:rPr>
              <a:t>, (7) In UK and IE: Sons, Regaine and </a:t>
            </a:r>
            <a:r>
              <a:rPr lang="en-GB" sz="800" err="1">
                <a:latin typeface="Aeroport Light" panose="02000000000000000000" pitchFamily="50" charset="0"/>
              </a:rPr>
              <a:t>Axunio</a:t>
            </a:r>
            <a:r>
              <a:rPr lang="en-GB" sz="800">
                <a:latin typeface="Aeroport Light" panose="02000000000000000000" pitchFamily="50" charset="0"/>
              </a:rPr>
              <a:t> Pharma (Manual product although not currently present on their platform) and in Germany: Sons, Regaine, </a:t>
            </a:r>
            <a:r>
              <a:rPr lang="en-GB" sz="800" err="1">
                <a:latin typeface="Aeroport Light" panose="02000000000000000000" pitchFamily="50" charset="0"/>
              </a:rPr>
              <a:t>DoppelherzPharma</a:t>
            </a:r>
            <a:r>
              <a:rPr lang="en-GB" sz="800">
                <a:latin typeface="Aeroport Light" panose="02000000000000000000" pitchFamily="50" charset="0"/>
              </a:rPr>
              <a:t>, </a:t>
            </a:r>
            <a:r>
              <a:rPr lang="en-GB" sz="800" err="1">
                <a:latin typeface="Aeroport Light" panose="02000000000000000000" pitchFamily="50" charset="0"/>
              </a:rPr>
              <a:t>Minocutan</a:t>
            </a:r>
            <a:r>
              <a:rPr lang="en-GB" sz="800">
                <a:latin typeface="Aeroport Light" panose="02000000000000000000" pitchFamily="50" charset="0"/>
              </a:rPr>
              <a:t> and </a:t>
            </a:r>
            <a:r>
              <a:rPr lang="en-GB" sz="800" err="1">
                <a:latin typeface="Aeroport Light" panose="02000000000000000000" pitchFamily="50" charset="0"/>
              </a:rPr>
              <a:t>Alocutan</a:t>
            </a:r>
            <a:r>
              <a:rPr lang="en-GB" sz="800">
                <a:latin typeface="Aeroport Light" panose="02000000000000000000" pitchFamily="50" charset="0"/>
              </a:rPr>
              <a:t>, </a:t>
            </a:r>
            <a:r>
              <a:rPr lang="en-US" sz="800">
                <a:latin typeface="Aeroport Light" panose="02000000000000000000" pitchFamily="50" charset="0"/>
              </a:rPr>
              <a:t>Manual have an inconsistent presence but do sometimes have 5% Minoxidil available via a distribution agreement where </a:t>
            </a:r>
            <a:r>
              <a:rPr lang="en-US" sz="800" err="1">
                <a:latin typeface="Aeroport Light" panose="02000000000000000000" pitchFamily="50" charset="0"/>
              </a:rPr>
              <a:t>Axunio</a:t>
            </a:r>
            <a:r>
              <a:rPr lang="en-US" sz="800">
                <a:latin typeface="Aeroport Light" panose="02000000000000000000" pitchFamily="50" charset="0"/>
              </a:rPr>
              <a:t> Pharma are the license holder</a:t>
            </a:r>
            <a:endParaRPr lang="en-GB" sz="800">
              <a:latin typeface="Aeroport Light" panose="02000000000000000000" pitchFamily="50" charset="0"/>
            </a:endParaRPr>
          </a:p>
        </p:txBody>
      </p:sp>
      <p:pic>
        <p:nvPicPr>
          <p:cNvPr id="5130" name="Picture 6" descr="Hair Loss - Online Consultation – Sons UK">
            <a:extLst>
              <a:ext uri="{FF2B5EF4-FFF2-40B4-BE49-F238E27FC236}">
                <a16:creationId xmlns:a16="http://schemas.microsoft.com/office/drawing/2014/main" id="{76B0CFC2-57BD-C675-C032-469AE120054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29401" y="4785893"/>
            <a:ext cx="836780" cy="258904"/>
          </a:xfrm>
          <a:prstGeom prst="rect">
            <a:avLst/>
          </a:prstGeom>
          <a:noFill/>
          <a:extLst>
            <a:ext uri="{909E8E84-426E-40DD-AFC4-6F175D3DCCD1}">
              <a14:hiddenFill xmlns:a14="http://schemas.microsoft.com/office/drawing/2010/main">
                <a:solidFill>
                  <a:srgbClr val="FFFFFF"/>
                </a:solidFill>
              </a14:hiddenFill>
            </a:ext>
          </a:extLst>
        </p:spPr>
      </p:pic>
      <p:pic>
        <p:nvPicPr>
          <p:cNvPr id="5131" name="Picture 6" descr="Hair Loss - Online Consultation – Sons UK">
            <a:extLst>
              <a:ext uri="{FF2B5EF4-FFF2-40B4-BE49-F238E27FC236}">
                <a16:creationId xmlns:a16="http://schemas.microsoft.com/office/drawing/2014/main" id="{FEA53746-37C0-9317-ACAA-51B935BD4D4B}"/>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21378" y="4785357"/>
            <a:ext cx="836780" cy="258904"/>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6" descr="Hair Loss - Online Consultation – Sons UK">
            <a:extLst>
              <a:ext uri="{FF2B5EF4-FFF2-40B4-BE49-F238E27FC236}">
                <a16:creationId xmlns:a16="http://schemas.microsoft.com/office/drawing/2014/main" id="{67CEA9FC-E881-218F-BAD6-4A67FFC4886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514217" y="4776727"/>
            <a:ext cx="836780" cy="258904"/>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8" descr="Alpecin logo and symbol, meaning, history, PNG">
            <a:extLst>
              <a:ext uri="{FF2B5EF4-FFF2-40B4-BE49-F238E27FC236}">
                <a16:creationId xmlns:a16="http://schemas.microsoft.com/office/drawing/2014/main" id="{39ACD687-6A76-C147-B14A-B3401B642175}"/>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46760" y="5163685"/>
            <a:ext cx="506687" cy="316679"/>
          </a:xfrm>
          <a:prstGeom prst="rect">
            <a:avLst/>
          </a:prstGeom>
          <a:noFill/>
          <a:extLst>
            <a:ext uri="{909E8E84-426E-40DD-AFC4-6F175D3DCCD1}">
              <a14:hiddenFill xmlns:a14="http://schemas.microsoft.com/office/drawing/2010/main">
                <a:solidFill>
                  <a:srgbClr val="FFFFFF"/>
                </a:solidFill>
              </a14:hiddenFill>
            </a:ext>
          </a:extLst>
        </p:spPr>
      </p:pic>
      <p:pic>
        <p:nvPicPr>
          <p:cNvPr id="5137" name="Picture 5136">
            <a:extLst>
              <a:ext uri="{FF2B5EF4-FFF2-40B4-BE49-F238E27FC236}">
                <a16:creationId xmlns:a16="http://schemas.microsoft.com/office/drawing/2014/main" id="{85F72FC8-5B62-9F67-B862-530368F66E91}"/>
              </a:ext>
            </a:extLst>
          </p:cNvPr>
          <p:cNvPicPr>
            <a:picLocks noChangeAspect="1"/>
          </p:cNvPicPr>
          <p:nvPr/>
        </p:nvPicPr>
        <p:blipFill>
          <a:blip r:embed="rId6">
            <a:clrChange>
              <a:clrFrom>
                <a:srgbClr val="FFFFFF"/>
              </a:clrFrom>
              <a:clrTo>
                <a:srgbClr val="FFFFFF">
                  <a:alpha val="0"/>
                </a:srgbClr>
              </a:clrTo>
            </a:clrChange>
          </a:blip>
          <a:srcRect t="1679" r="721"/>
          <a:stretch>
            <a:fillRect/>
          </a:stretch>
        </p:blipFill>
        <p:spPr>
          <a:xfrm>
            <a:off x="9251607" y="5217322"/>
            <a:ext cx="613103" cy="185729"/>
          </a:xfrm>
          <a:prstGeom prst="rect">
            <a:avLst/>
          </a:prstGeom>
        </p:spPr>
      </p:pic>
      <p:cxnSp>
        <p:nvCxnSpPr>
          <p:cNvPr id="5140" name="Straight Connector 5139">
            <a:extLst>
              <a:ext uri="{FF2B5EF4-FFF2-40B4-BE49-F238E27FC236}">
                <a16:creationId xmlns:a16="http://schemas.microsoft.com/office/drawing/2014/main" id="{99EAA1F0-6ADC-B9C3-A4E6-9848CC34EE0B}"/>
              </a:ext>
            </a:extLst>
          </p:cNvPr>
          <p:cNvCxnSpPr/>
          <p:nvPr/>
        </p:nvCxnSpPr>
        <p:spPr>
          <a:xfrm>
            <a:off x="4476967" y="1583156"/>
            <a:ext cx="0" cy="4284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2" name="Picture 1" descr="PRIORIN Hair Loss Products | For more volume, moisture and shine. Your  daily hair routine. With millet extract, glycorpoteins and pro-vitamin B5 :  Amazon.co.uk: Beauty">
            <a:extLst>
              <a:ext uri="{FF2B5EF4-FFF2-40B4-BE49-F238E27FC236}">
                <a16:creationId xmlns:a16="http://schemas.microsoft.com/office/drawing/2014/main" id="{FFAD5023-555D-5FD3-F7CA-420B1AEEF7A4}"/>
              </a:ext>
            </a:extLst>
          </p:cNvPr>
          <p:cNvPicPr>
            <a:picLocks noChangeAspect="1"/>
          </p:cNvPicPr>
          <p:nvPr/>
        </p:nvPicPr>
        <p:blipFill>
          <a:blip r:embed="rId7"/>
          <a:stretch>
            <a:fillRect/>
          </a:stretch>
        </p:blipFill>
        <p:spPr>
          <a:xfrm>
            <a:off x="8812100" y="5415771"/>
            <a:ext cx="680854" cy="340427"/>
          </a:xfrm>
          <a:prstGeom prst="rect">
            <a:avLst/>
          </a:prstGeom>
        </p:spPr>
      </p:pic>
      <p:pic>
        <p:nvPicPr>
          <p:cNvPr id="5" name="Picture 4">
            <a:extLst>
              <a:ext uri="{FF2B5EF4-FFF2-40B4-BE49-F238E27FC236}">
                <a16:creationId xmlns:a16="http://schemas.microsoft.com/office/drawing/2014/main" id="{5CDB1591-2DC9-A96A-CD60-E83DB8A8E03B}"/>
              </a:ext>
            </a:extLst>
          </p:cNvPr>
          <p:cNvPicPr>
            <a:picLocks noChangeAspect="1"/>
          </p:cNvPicPr>
          <p:nvPr/>
        </p:nvPicPr>
        <p:blipFill>
          <a:blip r:embed="rId8"/>
          <a:srcRect t="37011" b="37382"/>
          <a:stretch>
            <a:fillRect/>
          </a:stretch>
        </p:blipFill>
        <p:spPr>
          <a:xfrm>
            <a:off x="10243513" y="5287254"/>
            <a:ext cx="1378189" cy="213713"/>
          </a:xfrm>
          <a:prstGeom prst="rect">
            <a:avLst/>
          </a:prstGeom>
        </p:spPr>
      </p:pic>
    </p:spTree>
    <p:extLst>
      <p:ext uri="{BB962C8B-B14F-4D97-AF65-F5344CB8AC3E}">
        <p14:creationId xmlns:p14="http://schemas.microsoft.com/office/powerpoint/2010/main" val="2168198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B7EB8-CA55-422E-C3BD-1ABD5646EF71}"/>
            </a:ext>
          </a:extLst>
        </p:cNvPr>
        <p:cNvGrpSpPr/>
        <p:nvPr/>
      </p:nvGrpSpPr>
      <p:grpSpPr>
        <a:xfrm>
          <a:off x="0" y="0"/>
          <a:ext cx="0" cy="0"/>
          <a:chOff x="0" y="0"/>
          <a:chExt cx="0" cy="0"/>
        </a:xfrm>
      </p:grpSpPr>
      <p:graphicFrame>
        <p:nvGraphicFramePr>
          <p:cNvPr id="20" name="Chart 19">
            <a:extLst>
              <a:ext uri="{FF2B5EF4-FFF2-40B4-BE49-F238E27FC236}">
                <a16:creationId xmlns:a16="http://schemas.microsoft.com/office/drawing/2014/main" id="{DAB176A9-0C55-BF87-C68C-DDD047377447}"/>
              </a:ext>
            </a:extLst>
          </p:cNvPr>
          <p:cNvGraphicFramePr/>
          <p:nvPr>
            <p:extLst>
              <p:ext uri="{D42A27DB-BD31-4B8C-83A1-F6EECF244321}">
                <p14:modId xmlns:p14="http://schemas.microsoft.com/office/powerpoint/2010/main" val="1211052812"/>
              </p:ext>
            </p:extLst>
          </p:nvPr>
        </p:nvGraphicFramePr>
        <p:xfrm>
          <a:off x="7494441" y="2805865"/>
          <a:ext cx="4391137" cy="2952000"/>
        </p:xfrm>
        <a:graphic>
          <a:graphicData uri="http://schemas.openxmlformats.org/drawingml/2006/chart">
            <c:chart xmlns:c="http://schemas.openxmlformats.org/drawingml/2006/chart" xmlns:r="http://schemas.openxmlformats.org/officeDocument/2006/relationships" r:id="rId3"/>
          </a:graphicData>
        </a:graphic>
      </p:graphicFrame>
      <p:sp>
        <p:nvSpPr>
          <p:cNvPr id="2" name="Round Same-side Corner of Rectangle 52">
            <a:extLst>
              <a:ext uri="{FF2B5EF4-FFF2-40B4-BE49-F238E27FC236}">
                <a16:creationId xmlns:a16="http://schemas.microsoft.com/office/drawing/2014/main" id="{94F6456C-6673-8969-7101-8ED004DD9AEC}"/>
              </a:ext>
            </a:extLst>
          </p:cNvPr>
          <p:cNvSpPr/>
          <p:nvPr/>
        </p:nvSpPr>
        <p:spPr>
          <a:xfrm rot="10800000">
            <a:off x="0" y="-1"/>
            <a:ext cx="12192000" cy="996211"/>
          </a:xfrm>
          <a:prstGeom prst="round2Same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6">
            <a:extLst>
              <a:ext uri="{FF2B5EF4-FFF2-40B4-BE49-F238E27FC236}">
                <a16:creationId xmlns:a16="http://schemas.microsoft.com/office/drawing/2014/main" id="{261BB5FA-0F15-A52B-BB63-6A05BECE9C65}"/>
              </a:ext>
            </a:extLst>
          </p:cNvPr>
          <p:cNvSpPr txBox="1">
            <a:spLocks/>
          </p:cNvSpPr>
          <p:nvPr/>
        </p:nvSpPr>
        <p:spPr>
          <a:xfrm>
            <a:off x="306422" y="215232"/>
            <a:ext cx="11603464" cy="444797"/>
          </a:xfrm>
          <a:prstGeom prst="rect">
            <a:avLst/>
          </a:prstGeom>
        </p:spPr>
        <p:txBody>
          <a:bodyPr vert="horz" lIns="0" tIns="0" rIns="0" bIns="0" rtlCol="0" anchor="t" anchorCtr="0">
            <a:noAutofit/>
          </a:bodyPr>
          <a:lstStyle>
            <a:lvl1pPr algn="l" defTabSz="914400" rtl="0" eaLnBrk="1" latinLnBrk="0" hangingPunct="1">
              <a:lnSpc>
                <a:spcPts val="2800"/>
              </a:lnSpc>
              <a:spcBef>
                <a:spcPct val="0"/>
              </a:spcBef>
              <a:buNone/>
              <a:defRPr sz="3000" b="1" kern="1200">
                <a:solidFill>
                  <a:schemeClr val="bg2"/>
                </a:solidFill>
                <a:latin typeface="+mj-lt"/>
                <a:ea typeface="+mj-ea"/>
                <a:cs typeface="+mj-cs"/>
              </a:defRPr>
            </a:lvl1pPr>
          </a:lstStyle>
          <a:p>
            <a:pPr marR="0" lvl="0" indent="0" fontAlgn="auto">
              <a:spcAft>
                <a:spcPts val="0"/>
              </a:spcAft>
              <a:buClrTx/>
              <a:buSzTx/>
              <a:tabLst/>
              <a:defRPr/>
            </a:pPr>
            <a:r>
              <a:rPr lang="en-US" sz="2600">
                <a:solidFill>
                  <a:srgbClr val="EEFAD5"/>
                </a:solidFill>
                <a:latin typeface="Aeroport"/>
              </a:rPr>
              <a:t>Sons operates a full-funnel acquisition model combining organic, partnership and performance channels which benefit all channels</a:t>
            </a:r>
            <a:endParaRPr lang="en-GB" sz="2600">
              <a:solidFill>
                <a:srgbClr val="EEFAD5"/>
              </a:solidFill>
              <a:latin typeface="Aeroport"/>
            </a:endParaRPr>
          </a:p>
        </p:txBody>
      </p:sp>
      <p:sp>
        <p:nvSpPr>
          <p:cNvPr id="34" name="Rectangle 33">
            <a:extLst>
              <a:ext uri="{FF2B5EF4-FFF2-40B4-BE49-F238E27FC236}">
                <a16:creationId xmlns:a16="http://schemas.microsoft.com/office/drawing/2014/main" id="{5A0F1A20-4940-A891-2F29-A6F2CABED0DE}"/>
              </a:ext>
            </a:extLst>
          </p:cNvPr>
          <p:cNvSpPr>
            <a:spLocks/>
          </p:cNvSpPr>
          <p:nvPr/>
        </p:nvSpPr>
        <p:spPr>
          <a:xfrm rot="16200000">
            <a:off x="91069" y="1703470"/>
            <a:ext cx="619124" cy="369332"/>
          </a:xfrm>
          <a:prstGeom prst="rect">
            <a:avLst/>
          </a:prstGeom>
          <a:noFill/>
          <a:effectLst/>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effectLst/>
                <a:uLnTx/>
                <a:uFillTx/>
                <a:latin typeface="Aeroport" panose="02000000000000000000" pitchFamily="50" charset="0"/>
              </a:rPr>
              <a:t>Top of </a:t>
            </a:r>
            <a:r>
              <a:rPr lang="en-GB" sz="1200" b="1">
                <a:latin typeface="Aeroport" panose="02000000000000000000" pitchFamily="50" charset="0"/>
              </a:rPr>
              <a:t>f</a:t>
            </a:r>
            <a:r>
              <a:rPr kumimoji="0" lang="en-GB" sz="1200" b="1" i="0" u="none" strike="noStrike" kern="1200" cap="none" spc="0" normalizeH="0" baseline="0" noProof="0" err="1">
                <a:ln>
                  <a:noFill/>
                </a:ln>
                <a:effectLst/>
                <a:uLnTx/>
                <a:uFillTx/>
                <a:latin typeface="Aeroport" panose="02000000000000000000" pitchFamily="50" charset="0"/>
              </a:rPr>
              <a:t>unnel</a:t>
            </a:r>
            <a:endParaRPr kumimoji="0" lang="en-GB" sz="1200" b="1" i="0" u="none" strike="noStrike" kern="1200" cap="none" spc="0" normalizeH="0" baseline="0" noProof="0">
              <a:ln>
                <a:noFill/>
              </a:ln>
              <a:effectLst/>
              <a:uLnTx/>
              <a:uFillTx/>
              <a:latin typeface="Aeroport" panose="02000000000000000000" pitchFamily="50" charset="0"/>
            </a:endParaRPr>
          </a:p>
        </p:txBody>
      </p:sp>
      <p:sp>
        <p:nvSpPr>
          <p:cNvPr id="37" name="Rectangle 36">
            <a:extLst>
              <a:ext uri="{FF2B5EF4-FFF2-40B4-BE49-F238E27FC236}">
                <a16:creationId xmlns:a16="http://schemas.microsoft.com/office/drawing/2014/main" id="{2B9CAB9E-895C-17B1-D0D3-9A5931294B62}"/>
              </a:ext>
            </a:extLst>
          </p:cNvPr>
          <p:cNvSpPr>
            <a:spLocks/>
          </p:cNvSpPr>
          <p:nvPr/>
        </p:nvSpPr>
        <p:spPr>
          <a:xfrm rot="16200000">
            <a:off x="25121" y="4750319"/>
            <a:ext cx="929531" cy="369332"/>
          </a:xfrm>
          <a:prstGeom prst="rect">
            <a:avLst/>
          </a:prstGeom>
          <a:noFill/>
          <a:effectLst/>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lang="en-GB" sz="1200" b="1">
                <a:latin typeface="Aeroport" panose="02000000000000000000" pitchFamily="50" charset="0"/>
              </a:rPr>
              <a:t>Bottom of funnel</a:t>
            </a:r>
          </a:p>
        </p:txBody>
      </p:sp>
      <p:grpSp>
        <p:nvGrpSpPr>
          <p:cNvPr id="14" name="Group 13">
            <a:extLst>
              <a:ext uri="{FF2B5EF4-FFF2-40B4-BE49-F238E27FC236}">
                <a16:creationId xmlns:a16="http://schemas.microsoft.com/office/drawing/2014/main" id="{20082D1F-B3C7-2D42-DE57-50330F8201C9}"/>
              </a:ext>
            </a:extLst>
          </p:cNvPr>
          <p:cNvGrpSpPr/>
          <p:nvPr/>
        </p:nvGrpSpPr>
        <p:grpSpPr>
          <a:xfrm>
            <a:off x="548499" y="1251798"/>
            <a:ext cx="6492557" cy="4147952"/>
            <a:chOff x="236032" y="1821749"/>
            <a:chExt cx="6492557" cy="4015128"/>
          </a:xfrm>
        </p:grpSpPr>
        <p:grpSp>
          <p:nvGrpSpPr>
            <p:cNvPr id="29" name="Group 28">
              <a:extLst>
                <a:ext uri="{FF2B5EF4-FFF2-40B4-BE49-F238E27FC236}">
                  <a16:creationId xmlns:a16="http://schemas.microsoft.com/office/drawing/2014/main" id="{F90794EC-FB39-6806-BBD7-3635EEC31BF3}"/>
                </a:ext>
              </a:extLst>
            </p:cNvPr>
            <p:cNvGrpSpPr/>
            <p:nvPr/>
          </p:nvGrpSpPr>
          <p:grpSpPr>
            <a:xfrm>
              <a:off x="306421" y="2158718"/>
              <a:ext cx="6351779" cy="3678159"/>
              <a:chOff x="2305348" y="1661646"/>
              <a:chExt cx="4898572" cy="3527123"/>
            </a:xfrm>
            <a:solidFill>
              <a:srgbClr val="F2F2F2"/>
            </a:solidFill>
            <a:effectLst/>
          </p:grpSpPr>
          <p:sp>
            <p:nvSpPr>
              <p:cNvPr id="30" name="Trapezoid 29">
                <a:extLst>
                  <a:ext uri="{FF2B5EF4-FFF2-40B4-BE49-F238E27FC236}">
                    <a16:creationId xmlns:a16="http://schemas.microsoft.com/office/drawing/2014/main" id="{F8A9D176-C8D8-5D07-A41F-E698FFE21E5D}"/>
                  </a:ext>
                </a:extLst>
              </p:cNvPr>
              <p:cNvSpPr/>
              <p:nvPr/>
            </p:nvSpPr>
            <p:spPr>
              <a:xfrm flipV="1">
                <a:off x="2528230" y="2301139"/>
                <a:ext cx="4477180" cy="587859"/>
              </a:xfrm>
              <a:prstGeom prst="trapezoid">
                <a:avLst>
                  <a:gd name="adj" fmla="val 43831"/>
                </a:avLst>
              </a:prstGeom>
              <a:solidFill>
                <a:schemeClr val="bg1"/>
              </a:solidFill>
              <a:ln w="12700">
                <a:solidFill>
                  <a:srgbClr val="4100E6"/>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1" name="Trapezoid 30">
                <a:extLst>
                  <a:ext uri="{FF2B5EF4-FFF2-40B4-BE49-F238E27FC236}">
                    <a16:creationId xmlns:a16="http://schemas.microsoft.com/office/drawing/2014/main" id="{BE6B5831-F6D3-40EE-7075-D87EDAE9B852}"/>
                  </a:ext>
                </a:extLst>
              </p:cNvPr>
              <p:cNvSpPr/>
              <p:nvPr/>
            </p:nvSpPr>
            <p:spPr>
              <a:xfrm flipV="1">
                <a:off x="2746131" y="2952210"/>
                <a:ext cx="4019511" cy="855984"/>
              </a:xfrm>
              <a:prstGeom prst="trapezoid">
                <a:avLst>
                  <a:gd name="adj" fmla="val 43831"/>
                </a:avLst>
              </a:prstGeom>
              <a:solidFill>
                <a:schemeClr val="bg1"/>
              </a:solidFill>
              <a:ln w="12700">
                <a:solidFill>
                  <a:srgbClr val="4100E6"/>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2" name="Trapezoid 31">
                <a:extLst>
                  <a:ext uri="{FF2B5EF4-FFF2-40B4-BE49-F238E27FC236}">
                    <a16:creationId xmlns:a16="http://schemas.microsoft.com/office/drawing/2014/main" id="{1D41A2E4-18BD-1B7E-9386-4A485A27CB55}"/>
                  </a:ext>
                </a:extLst>
              </p:cNvPr>
              <p:cNvSpPr/>
              <p:nvPr/>
            </p:nvSpPr>
            <p:spPr>
              <a:xfrm flipV="1">
                <a:off x="3058281" y="3854743"/>
                <a:ext cx="3414405" cy="1334026"/>
              </a:xfrm>
              <a:prstGeom prst="trapezoid">
                <a:avLst>
                  <a:gd name="adj" fmla="val 43831"/>
                </a:avLst>
              </a:prstGeom>
              <a:solidFill>
                <a:schemeClr val="bg1"/>
              </a:solidFill>
              <a:ln w="12700">
                <a:solidFill>
                  <a:srgbClr val="4100E6"/>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Trapezoid 32">
                <a:extLst>
                  <a:ext uri="{FF2B5EF4-FFF2-40B4-BE49-F238E27FC236}">
                    <a16:creationId xmlns:a16="http://schemas.microsoft.com/office/drawing/2014/main" id="{4E8A3E73-9770-BFB7-F600-4A01DCCBE756}"/>
                  </a:ext>
                </a:extLst>
              </p:cNvPr>
              <p:cNvSpPr/>
              <p:nvPr/>
            </p:nvSpPr>
            <p:spPr>
              <a:xfrm flipV="1">
                <a:off x="2305348" y="1661646"/>
                <a:ext cx="4898572" cy="553922"/>
              </a:xfrm>
              <a:prstGeom prst="trapezoid">
                <a:avLst>
                  <a:gd name="adj" fmla="val 43831"/>
                </a:avLst>
              </a:prstGeom>
              <a:solidFill>
                <a:schemeClr val="bg1"/>
              </a:solidFill>
              <a:ln w="12700">
                <a:solidFill>
                  <a:srgbClr val="4100E6"/>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73" name="TextBox 72">
              <a:extLst>
                <a:ext uri="{FF2B5EF4-FFF2-40B4-BE49-F238E27FC236}">
                  <a16:creationId xmlns:a16="http://schemas.microsoft.com/office/drawing/2014/main" id="{D98788FA-43F7-CBC8-9659-084997F66968}"/>
                </a:ext>
              </a:extLst>
            </p:cNvPr>
            <p:cNvSpPr txBox="1"/>
            <p:nvPr/>
          </p:nvSpPr>
          <p:spPr>
            <a:xfrm>
              <a:off x="453222" y="2181679"/>
              <a:ext cx="6028603" cy="584775"/>
            </a:xfrm>
            <a:prstGeom prst="rect">
              <a:avLst/>
            </a:prstGeom>
            <a:noFill/>
          </p:spPr>
          <p:txBody>
            <a:bodyPr wrap="square" rtlCol="0">
              <a:spAutoFit/>
            </a:bodyPr>
            <a:lstStyle/>
            <a:p>
              <a:pPr lvl="0" algn="ctr">
                <a:defRPr/>
              </a:pPr>
              <a:r>
                <a:rPr lang="en-GB" sz="1100" b="1">
                  <a:latin typeface="Aeroport Light"/>
                </a:rPr>
                <a:t>TV/Radio Advertising &amp; Podcasts</a:t>
              </a:r>
            </a:p>
            <a:p>
              <a:pPr lvl="0" algn="ctr">
                <a:defRPr/>
              </a:pPr>
              <a:r>
                <a:rPr lang="en-GB" sz="1050">
                  <a:solidFill>
                    <a:srgbClr val="24272A"/>
                  </a:solidFill>
                  <a:latin typeface="Aeroport Light"/>
                  <a:ea typeface="+mn-lt"/>
                  <a:cs typeface="+mn-lt"/>
                </a:rPr>
                <a:t>Reaching high-value customers where they already spend time: TV, podcasts, digital video – to build awareness across all Sons channels</a:t>
              </a:r>
              <a:endParaRPr lang="en-GB" sz="1100">
                <a:solidFill>
                  <a:srgbClr val="24272A"/>
                </a:solidFill>
                <a:latin typeface="Aeroport Light"/>
              </a:endParaRPr>
            </a:p>
          </p:txBody>
        </p:sp>
        <p:sp>
          <p:nvSpPr>
            <p:cNvPr id="74" name="TextBox 73">
              <a:extLst>
                <a:ext uri="{FF2B5EF4-FFF2-40B4-BE49-F238E27FC236}">
                  <a16:creationId xmlns:a16="http://schemas.microsoft.com/office/drawing/2014/main" id="{7B9CCC82-3AC6-4C9C-CDB5-CF1CA21EB65A}"/>
                </a:ext>
              </a:extLst>
            </p:cNvPr>
            <p:cNvSpPr txBox="1"/>
            <p:nvPr/>
          </p:nvSpPr>
          <p:spPr>
            <a:xfrm>
              <a:off x="712381" y="2855355"/>
              <a:ext cx="5550195" cy="584775"/>
            </a:xfrm>
            <a:prstGeom prst="rect">
              <a:avLst/>
            </a:prstGeom>
            <a:noFill/>
          </p:spPr>
          <p:txBody>
            <a:bodyPr wrap="square" rtlCol="0">
              <a:spAutoFit/>
            </a:bodyPr>
            <a:lstStyle/>
            <a:p>
              <a:pPr algn="ctr"/>
              <a:r>
                <a:rPr lang="en-GB" sz="1100" b="1">
                  <a:latin typeface="Aeroport Light"/>
                </a:rPr>
                <a:t>Influencers/Partnerships</a:t>
              </a:r>
            </a:p>
            <a:p>
              <a:pPr algn="ctr"/>
              <a:r>
                <a:rPr lang="en-GB" sz="1050">
                  <a:solidFill>
                    <a:srgbClr val="24272A"/>
                  </a:solidFill>
                  <a:latin typeface="Aeroport Light"/>
                  <a:ea typeface="+mn-lt"/>
                  <a:cs typeface="+mn-lt"/>
                </a:rPr>
                <a:t>Sons’ sports-driven approach is strengthened by grassroots partnerships that bring local authenticity and community reach</a:t>
              </a:r>
              <a:endParaRPr lang="en-GB" sz="1100">
                <a:solidFill>
                  <a:srgbClr val="24272A"/>
                </a:solidFill>
                <a:latin typeface="Aeroport Light"/>
              </a:endParaRPr>
            </a:p>
          </p:txBody>
        </p:sp>
        <p:sp>
          <p:nvSpPr>
            <p:cNvPr id="75" name="TextBox 74">
              <a:extLst>
                <a:ext uri="{FF2B5EF4-FFF2-40B4-BE49-F238E27FC236}">
                  <a16:creationId xmlns:a16="http://schemas.microsoft.com/office/drawing/2014/main" id="{CEB4DC28-4F87-E4E9-F024-35059CB55065}"/>
                </a:ext>
              </a:extLst>
            </p:cNvPr>
            <p:cNvSpPr txBox="1"/>
            <p:nvPr/>
          </p:nvSpPr>
          <p:spPr>
            <a:xfrm>
              <a:off x="1916244" y="4588191"/>
              <a:ext cx="3409969" cy="1035276"/>
            </a:xfrm>
            <a:prstGeom prst="rect">
              <a:avLst/>
            </a:prstGeom>
            <a:noFill/>
          </p:spPr>
          <p:txBody>
            <a:bodyPr wrap="square" rtlCol="0">
              <a:spAutoFit/>
            </a:bodyPr>
            <a:lstStyle/>
            <a:p>
              <a:pPr lvl="0" algn="ctr">
                <a:defRPr/>
              </a:pPr>
              <a:r>
                <a:rPr lang="en-GB" sz="1100" b="1">
                  <a:latin typeface="Aeroport Light"/>
                </a:rPr>
                <a:t>Performance marketing</a:t>
              </a:r>
            </a:p>
            <a:p>
              <a:pPr algn="ctr"/>
              <a:r>
                <a:rPr lang="en-GB" sz="1050">
                  <a:solidFill>
                    <a:srgbClr val="24272A"/>
                  </a:solidFill>
                  <a:latin typeface="Aeroport Light"/>
                  <a:ea typeface="+mn-lt"/>
                  <a:cs typeface="+mn-lt"/>
                </a:rPr>
                <a:t>Focused on high-intent demand capture (Google) alongside under-penetrated scalable channels (e.g. Meta, YouTube). Localised content is driven into Sons’ digital demand engine, ensuring hyper-relevant ads at county level</a:t>
              </a:r>
              <a:endParaRPr lang="en-GB" sz="1100">
                <a:solidFill>
                  <a:srgbClr val="24272A"/>
                </a:solidFill>
                <a:latin typeface="Aeroport Light"/>
                <a:ea typeface="+mn-lt"/>
                <a:cs typeface="+mn-lt"/>
              </a:endParaRPr>
            </a:p>
          </p:txBody>
        </p:sp>
        <p:sp>
          <p:nvSpPr>
            <p:cNvPr id="76" name="TextBox 75">
              <a:extLst>
                <a:ext uri="{FF2B5EF4-FFF2-40B4-BE49-F238E27FC236}">
                  <a16:creationId xmlns:a16="http://schemas.microsoft.com/office/drawing/2014/main" id="{F4E5E40A-7263-5F13-B65B-B37F27F80F3E}"/>
                </a:ext>
              </a:extLst>
            </p:cNvPr>
            <p:cNvSpPr txBox="1"/>
            <p:nvPr/>
          </p:nvSpPr>
          <p:spPr>
            <a:xfrm>
              <a:off x="1112411" y="3601871"/>
              <a:ext cx="4710223" cy="566050"/>
            </a:xfrm>
            <a:prstGeom prst="rect">
              <a:avLst/>
            </a:prstGeom>
            <a:noFill/>
          </p:spPr>
          <p:txBody>
            <a:bodyPr wrap="square" rtlCol="0">
              <a:spAutoFit/>
            </a:bodyPr>
            <a:lstStyle/>
            <a:p>
              <a:pPr lvl="0" algn="ctr">
                <a:defRPr/>
              </a:pPr>
              <a:r>
                <a:rPr lang="en-GB" sz="1100" b="1">
                  <a:latin typeface="Aeroport Light"/>
                </a:rPr>
                <a:t>Clinics/KOLs</a:t>
              </a:r>
            </a:p>
            <a:p>
              <a:pPr lvl="0" algn="ctr">
                <a:defRPr/>
              </a:pPr>
              <a:r>
                <a:rPr lang="en-US" sz="1050">
                  <a:latin typeface="Aeroport Light"/>
                </a:rPr>
                <a:t>Clinics represent one of Sons' highest-quality acquisition channels (currently 12.5–15% of new D2C customers), with significant headroom</a:t>
              </a:r>
              <a:endParaRPr lang="en-GB" sz="1050">
                <a:latin typeface="Aeroport Light"/>
              </a:endParaRPr>
            </a:p>
          </p:txBody>
        </p:sp>
        <p:sp>
          <p:nvSpPr>
            <p:cNvPr id="10" name="Rounded Rectangle 47">
              <a:extLst>
                <a:ext uri="{FF2B5EF4-FFF2-40B4-BE49-F238E27FC236}">
                  <a16:creationId xmlns:a16="http://schemas.microsoft.com/office/drawing/2014/main" id="{36114E7F-F593-E42A-68A4-12A34A6EC0C3}"/>
                </a:ext>
              </a:extLst>
            </p:cNvPr>
            <p:cNvSpPr/>
            <p:nvPr/>
          </p:nvSpPr>
          <p:spPr>
            <a:xfrm>
              <a:off x="236032" y="1821749"/>
              <a:ext cx="6492557" cy="252816"/>
            </a:xfrm>
            <a:prstGeom prst="roundRect">
              <a:avLst>
                <a:gd name="adj" fmla="val 50000"/>
              </a:avLst>
            </a:prstGeom>
            <a:solidFill>
              <a:srgbClr val="4100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a:ln>
                    <a:noFill/>
                  </a:ln>
                  <a:solidFill>
                    <a:schemeClr val="bg1"/>
                  </a:solidFill>
                  <a:effectLst/>
                  <a:uLnTx/>
                  <a:uFillTx/>
                  <a:latin typeface="Aeroport Light"/>
                  <a:ea typeface="+mn-ea"/>
                  <a:cs typeface="+mn-cs"/>
                </a:rPr>
                <a:t>Marketing funnel</a:t>
              </a:r>
            </a:p>
          </p:txBody>
        </p:sp>
      </p:grpSp>
      <p:sp>
        <p:nvSpPr>
          <p:cNvPr id="11" name="Rounded Rectangle 47">
            <a:extLst>
              <a:ext uri="{FF2B5EF4-FFF2-40B4-BE49-F238E27FC236}">
                <a16:creationId xmlns:a16="http://schemas.microsoft.com/office/drawing/2014/main" id="{BD2C4165-A457-B3C5-0BBD-C19450352597}"/>
              </a:ext>
            </a:extLst>
          </p:cNvPr>
          <p:cNvSpPr/>
          <p:nvPr/>
        </p:nvSpPr>
        <p:spPr>
          <a:xfrm>
            <a:off x="7453930" y="2795019"/>
            <a:ext cx="4472158" cy="252816"/>
          </a:xfrm>
          <a:prstGeom prst="roundRect">
            <a:avLst>
              <a:gd name="adj" fmla="val 50000"/>
            </a:avLst>
          </a:prstGeom>
          <a:solidFill>
            <a:srgbClr val="CFFE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chemeClr val="tx1"/>
                </a:solidFill>
                <a:effectLst/>
                <a:uLnTx/>
                <a:uFillTx/>
                <a:latin typeface="Aeroport Light"/>
                <a:ea typeface="+mn-ea"/>
                <a:cs typeface="+mn-cs"/>
              </a:rPr>
              <a:t>Marketing spend by channel (FY26A)</a:t>
            </a:r>
          </a:p>
        </p:txBody>
      </p:sp>
      <p:sp>
        <p:nvSpPr>
          <p:cNvPr id="7" name="Rounded Rectangle 47">
            <a:extLst>
              <a:ext uri="{FF2B5EF4-FFF2-40B4-BE49-F238E27FC236}">
                <a16:creationId xmlns:a16="http://schemas.microsoft.com/office/drawing/2014/main" id="{8FCE2607-ED70-FDE0-470A-B31364BF138F}"/>
              </a:ext>
            </a:extLst>
          </p:cNvPr>
          <p:cNvSpPr/>
          <p:nvPr/>
        </p:nvSpPr>
        <p:spPr>
          <a:xfrm>
            <a:off x="7413420" y="1251798"/>
            <a:ext cx="4472158" cy="252816"/>
          </a:xfrm>
          <a:prstGeom prst="roundRect">
            <a:avLst>
              <a:gd name="adj" fmla="val 50000"/>
            </a:avLst>
          </a:prstGeom>
          <a:solidFill>
            <a:srgbClr val="CFFE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a:ln>
                  <a:noFill/>
                </a:ln>
                <a:solidFill>
                  <a:schemeClr val="tx1"/>
                </a:solidFill>
                <a:effectLst/>
                <a:uLnTx/>
                <a:uFillTx/>
                <a:latin typeface="Aeroport Light"/>
                <a:ea typeface="+mn-ea"/>
                <a:cs typeface="+mn-cs"/>
              </a:rPr>
              <a:t>Overview</a:t>
            </a:r>
          </a:p>
        </p:txBody>
      </p:sp>
      <p:sp>
        <p:nvSpPr>
          <p:cNvPr id="9" name="Rounded Rectangle 8">
            <a:extLst>
              <a:ext uri="{FF2B5EF4-FFF2-40B4-BE49-F238E27FC236}">
                <a16:creationId xmlns:a16="http://schemas.microsoft.com/office/drawing/2014/main" id="{A8D6A485-7862-F984-DF26-9C727EC4FCA3}"/>
              </a:ext>
            </a:extLst>
          </p:cNvPr>
          <p:cNvSpPr/>
          <p:nvPr/>
        </p:nvSpPr>
        <p:spPr>
          <a:xfrm>
            <a:off x="7413420" y="1587842"/>
            <a:ext cx="4472158" cy="933259"/>
          </a:xfrm>
          <a:prstGeom prst="roundRect">
            <a:avLst>
              <a:gd name="adj" fmla="val 6242"/>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eroport Light" panose="02000000000000000000"/>
              </a:rPr>
              <a:t>Sons’ full-funnel acquisition model drives a large share of organic traffic that has been growing relative to paid channels (organic traffic now representing c.60% of all traffic) - limited reliance on Meta / paid channels compared to other competitors in the D2C space</a:t>
            </a:r>
            <a:endParaRPr lang="en-GB" sz="1000" dirty="0">
              <a:solidFill>
                <a:schemeClr val="tx1"/>
              </a:solidFill>
              <a:latin typeface="Aeroport Light" panose="02000000000000000000"/>
            </a:endParaRPr>
          </a:p>
        </p:txBody>
      </p:sp>
      <p:sp>
        <p:nvSpPr>
          <p:cNvPr id="12" name="Rounded Rectangle 45">
            <a:extLst>
              <a:ext uri="{FF2B5EF4-FFF2-40B4-BE49-F238E27FC236}">
                <a16:creationId xmlns:a16="http://schemas.microsoft.com/office/drawing/2014/main" id="{20A9DFB8-32E5-2779-7862-A7145333554B}"/>
              </a:ext>
            </a:extLst>
          </p:cNvPr>
          <p:cNvSpPr/>
          <p:nvPr/>
        </p:nvSpPr>
        <p:spPr>
          <a:xfrm>
            <a:off x="678568" y="6042629"/>
            <a:ext cx="11266690" cy="516951"/>
          </a:xfrm>
          <a:prstGeom prst="roundRect">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rgbClr val="4100E6"/>
                </a:solidFill>
                <a:latin typeface="Aeroport Light" panose="02000000000000000000"/>
              </a:rPr>
              <a:t>Sons holistic marketing strategy and channel approach enables efficient customer acquisition, retaining customers because the treatment works, with profits then reinvested to accelerate growth across predictable channels and markets</a:t>
            </a:r>
          </a:p>
        </p:txBody>
      </p:sp>
    </p:spTree>
    <p:extLst>
      <p:ext uri="{BB962C8B-B14F-4D97-AF65-F5344CB8AC3E}">
        <p14:creationId xmlns:p14="http://schemas.microsoft.com/office/powerpoint/2010/main" val="1730650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48001-05B5-F34A-DC91-26F468B44DB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95D35A3-81BB-F5FC-5CC0-C8142FA13054}"/>
              </a:ext>
            </a:extLst>
          </p:cNvPr>
          <p:cNvSpPr>
            <a:spLocks/>
          </p:cNvSpPr>
          <p:nvPr/>
        </p:nvSpPr>
        <p:spPr>
          <a:xfrm>
            <a:off x="4068198" y="867481"/>
            <a:ext cx="4050779" cy="30707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B98001B-E5C4-071D-B212-9DB79AFB7D1B}"/>
              </a:ext>
            </a:extLst>
          </p:cNvPr>
          <p:cNvSpPr>
            <a:spLocks/>
          </p:cNvSpPr>
          <p:nvPr/>
        </p:nvSpPr>
        <p:spPr>
          <a:xfrm>
            <a:off x="8142051" y="867481"/>
            <a:ext cx="4050779" cy="3070771"/>
          </a:xfrm>
          <a:prstGeom prst="rect">
            <a:avLst/>
          </a:prstGeom>
          <a:solidFill>
            <a:schemeClr val="tx1">
              <a:lumMod val="75000"/>
              <a:lumOff val="25000"/>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8BDCEB8-965B-5E05-C1A7-B2C0575297A4}"/>
              </a:ext>
            </a:extLst>
          </p:cNvPr>
          <p:cNvSpPr/>
          <p:nvPr/>
        </p:nvSpPr>
        <p:spPr>
          <a:xfrm>
            <a:off x="4971" y="870637"/>
            <a:ext cx="4050779" cy="3070771"/>
          </a:xfrm>
          <a:prstGeom prst="rect">
            <a:avLst/>
          </a:prstGeom>
          <a:solidFill>
            <a:schemeClr val="bg2">
              <a:lumMod val="75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ound Same-side Corner of Rectangle 52">
            <a:extLst>
              <a:ext uri="{FF2B5EF4-FFF2-40B4-BE49-F238E27FC236}">
                <a16:creationId xmlns:a16="http://schemas.microsoft.com/office/drawing/2014/main" id="{49F94E92-CFC0-D124-9D50-A8281A580243}"/>
              </a:ext>
            </a:extLst>
          </p:cNvPr>
          <p:cNvSpPr/>
          <p:nvPr/>
        </p:nvSpPr>
        <p:spPr>
          <a:xfrm rot="10800000">
            <a:off x="0" y="-1"/>
            <a:ext cx="12192000" cy="996211"/>
          </a:xfrm>
          <a:prstGeom prst="round2Same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6">
            <a:extLst>
              <a:ext uri="{FF2B5EF4-FFF2-40B4-BE49-F238E27FC236}">
                <a16:creationId xmlns:a16="http://schemas.microsoft.com/office/drawing/2014/main" id="{7F5E0FAD-2F94-458F-64A5-DFBB88CC51D3}"/>
              </a:ext>
            </a:extLst>
          </p:cNvPr>
          <p:cNvSpPr txBox="1">
            <a:spLocks/>
          </p:cNvSpPr>
          <p:nvPr/>
        </p:nvSpPr>
        <p:spPr>
          <a:xfrm>
            <a:off x="341793" y="206940"/>
            <a:ext cx="11713539" cy="444797"/>
          </a:xfrm>
          <a:prstGeom prst="rect">
            <a:avLst/>
          </a:prstGeom>
        </p:spPr>
        <p:txBody>
          <a:bodyPr vert="horz" lIns="0" tIns="0" rIns="0" bIns="0" rtlCol="0" anchor="t" anchorCtr="0">
            <a:noAutofit/>
          </a:bodyPr>
          <a:lstStyle>
            <a:lvl1pPr algn="l" defTabSz="914400" rtl="0" eaLnBrk="1" latinLnBrk="0" hangingPunct="1">
              <a:lnSpc>
                <a:spcPts val="2800"/>
              </a:lnSpc>
              <a:spcBef>
                <a:spcPct val="0"/>
              </a:spcBef>
              <a:buNone/>
              <a:defRPr sz="3000" b="1" kern="1200">
                <a:solidFill>
                  <a:schemeClr val="bg2"/>
                </a:solidFill>
                <a:latin typeface="+mj-lt"/>
                <a:ea typeface="+mj-ea"/>
                <a:cs typeface="+mj-cs"/>
              </a:defRPr>
            </a:lvl1pPr>
          </a:lstStyle>
          <a:p>
            <a:pPr>
              <a:defRPr/>
            </a:pPr>
            <a:r>
              <a:rPr lang="en-GB" sz="2600">
                <a:solidFill>
                  <a:srgbClr val="EEFAD5"/>
                </a:solidFill>
                <a:latin typeface="Aeroport"/>
              </a:rPr>
              <a:t>We leverage customer personas that resonate and content that can benefit across channels and segments</a:t>
            </a:r>
          </a:p>
        </p:txBody>
      </p:sp>
      <p:sp>
        <p:nvSpPr>
          <p:cNvPr id="3" name="Text Placeholder 5">
            <a:extLst>
              <a:ext uri="{FF2B5EF4-FFF2-40B4-BE49-F238E27FC236}">
                <a16:creationId xmlns:a16="http://schemas.microsoft.com/office/drawing/2014/main" id="{A0402AA5-6B48-A986-BF91-B8EA97BFFFD1}"/>
              </a:ext>
            </a:extLst>
          </p:cNvPr>
          <p:cNvSpPr>
            <a:spLocks noGrp="1"/>
          </p:cNvSpPr>
          <p:nvPr/>
        </p:nvSpPr>
        <p:spPr>
          <a:xfrm>
            <a:off x="4244821" y="1265845"/>
            <a:ext cx="3817006" cy="2162957"/>
          </a:xfrm>
          <a:prstGeom prst="rect">
            <a:avLst/>
          </a:prstGeom>
        </p:spPr>
        <p:txBody>
          <a:bodyPr vert="horz" lIns="0" tIns="0" rIns="0" bIns="0" rtlCol="0">
            <a:noAutofit/>
          </a:bodyPr>
          <a:lstStyle>
            <a:lvl1pPr marL="0" indent="0" algn="l" defTabSz="914400" rtl="0" eaLnBrk="1" latinLnBrk="0" hangingPunct="1">
              <a:lnSpc>
                <a:spcPts val="1800"/>
              </a:lnSpc>
              <a:spcBef>
                <a:spcPts val="0"/>
              </a:spcBef>
              <a:buFont typeface="System Font"/>
              <a:buNone/>
              <a:defRPr sz="1500" b="1" kern="1200" spc="-50" baseline="0">
                <a:solidFill>
                  <a:schemeClr val="tx1"/>
                </a:solidFill>
                <a:latin typeface="+mj-lt"/>
                <a:ea typeface="+mn-ea"/>
                <a:cs typeface="+mn-cs"/>
              </a:defRPr>
            </a:lvl1pPr>
            <a:lvl2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2pPr>
            <a:lvl3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3pPr>
            <a:lvl4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4pPr>
            <a:lvl5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5pPr>
            <a:lvl6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6pPr>
            <a:lvl7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7pPr>
            <a:lvl8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8pPr>
            <a:lvl9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9pPr>
          </a:lstStyle>
          <a:p>
            <a:pPr>
              <a:lnSpc>
                <a:spcPct val="90000"/>
              </a:lnSpc>
            </a:pPr>
            <a:r>
              <a:rPr lang="en-GB" sz="2800" spc="-80" dirty="0">
                <a:latin typeface="Aeroport" panose="02000000000000000000" pitchFamily="50" charset="0"/>
              </a:rPr>
              <a:t>Above the line</a:t>
            </a:r>
          </a:p>
          <a:p>
            <a:r>
              <a:rPr lang="en-GB" sz="1400" dirty="0">
                <a:latin typeface="Aeroport Light" panose="02000000000000000000" pitchFamily="50" charset="0"/>
              </a:rPr>
              <a:t>Run TV ads across key competitions, alongside podcasts such as Heineken Cup, Gallagher prem, Autumn Internationals, </a:t>
            </a:r>
            <a:r>
              <a:rPr lang="en-GB" sz="1400" dirty="0" err="1">
                <a:latin typeface="Aeroport Light" panose="02000000000000000000" pitchFamily="50" charset="0"/>
              </a:rPr>
              <a:t>Rugbypod</a:t>
            </a:r>
            <a:endParaRPr lang="en-GB" sz="1400" dirty="0">
              <a:latin typeface="Aeroport Light" panose="02000000000000000000" pitchFamily="50" charset="0"/>
            </a:endParaRPr>
          </a:p>
          <a:p>
            <a:endParaRPr lang="en-GB" dirty="0">
              <a:latin typeface="Aeroport Light" panose="02000000000000000000" pitchFamily="50" charset="0"/>
            </a:endParaRPr>
          </a:p>
        </p:txBody>
      </p:sp>
      <p:sp>
        <p:nvSpPr>
          <p:cNvPr id="5" name="Text Placeholder 10">
            <a:extLst>
              <a:ext uri="{FF2B5EF4-FFF2-40B4-BE49-F238E27FC236}">
                <a16:creationId xmlns:a16="http://schemas.microsoft.com/office/drawing/2014/main" id="{3932895E-E90F-D401-FE56-91E7DF443909}"/>
              </a:ext>
            </a:extLst>
          </p:cNvPr>
          <p:cNvSpPr>
            <a:spLocks noGrp="1"/>
          </p:cNvSpPr>
          <p:nvPr/>
        </p:nvSpPr>
        <p:spPr>
          <a:xfrm>
            <a:off x="341794" y="1265845"/>
            <a:ext cx="3456000" cy="1807939"/>
          </a:xfrm>
          <a:prstGeom prst="rect">
            <a:avLst/>
          </a:prstGeom>
        </p:spPr>
        <p:txBody>
          <a:bodyPr vert="horz" lIns="0" tIns="0" rIns="0" bIns="0" rtlCol="0">
            <a:noAutofit/>
          </a:bodyPr>
          <a:lstStyle>
            <a:lvl1pPr marL="0" indent="0" algn="l" defTabSz="914400" rtl="0" eaLnBrk="1" latinLnBrk="0" hangingPunct="1">
              <a:lnSpc>
                <a:spcPts val="1800"/>
              </a:lnSpc>
              <a:spcBef>
                <a:spcPts val="0"/>
              </a:spcBef>
              <a:buFont typeface="System Font"/>
              <a:buNone/>
              <a:defRPr sz="1500" b="1" kern="1200" spc="-50" baseline="0">
                <a:solidFill>
                  <a:schemeClr val="tx1"/>
                </a:solidFill>
                <a:latin typeface="+mj-lt"/>
                <a:ea typeface="+mn-ea"/>
                <a:cs typeface="+mn-cs"/>
              </a:defRPr>
            </a:lvl1pPr>
            <a:lvl2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2pPr>
            <a:lvl3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3pPr>
            <a:lvl4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4pPr>
            <a:lvl5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5pPr>
            <a:lvl6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6pPr>
            <a:lvl7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7pPr>
            <a:lvl8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8pPr>
            <a:lvl9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9pPr>
          </a:lstStyle>
          <a:p>
            <a:pPr>
              <a:lnSpc>
                <a:spcPct val="90000"/>
              </a:lnSpc>
            </a:pPr>
            <a:r>
              <a:rPr lang="en-GB" sz="4000" spc="-80">
                <a:solidFill>
                  <a:schemeClr val="bg1"/>
                </a:solidFill>
                <a:latin typeface="Aeroport" panose="02000000000000000000" pitchFamily="50" charset="0"/>
              </a:rPr>
              <a:t>No1</a:t>
            </a:r>
          </a:p>
          <a:p>
            <a:r>
              <a:rPr lang="en-GB" sz="1400">
                <a:solidFill>
                  <a:schemeClr val="bg1"/>
                </a:solidFill>
                <a:latin typeface="Aeroport Light" panose="02000000000000000000" pitchFamily="50" charset="0"/>
              </a:rPr>
              <a:t>Strategy to become front of mind for hair - targeting High Value Personas ‘Where they hang out’ and reaching them from top to bottom of funnel.</a:t>
            </a:r>
          </a:p>
          <a:p>
            <a:endParaRPr lang="en-GB">
              <a:latin typeface="Aeroport Light" panose="02000000000000000000" pitchFamily="50" charset="0"/>
            </a:endParaRPr>
          </a:p>
        </p:txBody>
      </p:sp>
      <p:sp>
        <p:nvSpPr>
          <p:cNvPr id="6" name="TextBox 1">
            <a:extLst>
              <a:ext uri="{FF2B5EF4-FFF2-40B4-BE49-F238E27FC236}">
                <a16:creationId xmlns:a16="http://schemas.microsoft.com/office/drawing/2014/main" id="{B956CA60-5EEF-E67D-F243-E6FFA3143FB3}"/>
              </a:ext>
            </a:extLst>
          </p:cNvPr>
          <p:cNvSpPr txBox="1"/>
          <p:nvPr/>
        </p:nvSpPr>
        <p:spPr>
          <a:xfrm>
            <a:off x="306725" y="3095423"/>
            <a:ext cx="3504592" cy="3231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white"/>
                </a:solidFill>
                <a:effectLst/>
                <a:uLnTx/>
                <a:uFillTx/>
                <a:latin typeface="Aeroport Light" panose="02000000000000000000" pitchFamily="50" charset="0"/>
              </a:rPr>
              <a:t>Example: Rugby fan </a:t>
            </a:r>
            <a:r>
              <a:rPr lang="en-GB" sz="1500" b="1">
                <a:solidFill>
                  <a:prstClr val="white"/>
                </a:solidFill>
                <a:latin typeface="Aeroport Light" panose="02000000000000000000" pitchFamily="50" charset="0"/>
              </a:rPr>
              <a:t>p</a:t>
            </a:r>
            <a:r>
              <a:rPr kumimoji="0" lang="en-GB" sz="1500" b="1" i="0" u="none" strike="noStrike" kern="1200" cap="none" spc="0" normalizeH="0" baseline="0" noProof="0" err="1">
                <a:ln>
                  <a:noFill/>
                </a:ln>
                <a:solidFill>
                  <a:prstClr val="white"/>
                </a:solidFill>
                <a:effectLst/>
                <a:uLnTx/>
                <a:uFillTx/>
                <a:latin typeface="Aeroport Light" panose="02000000000000000000" pitchFamily="50" charset="0"/>
              </a:rPr>
              <a:t>ersona</a:t>
            </a:r>
            <a:r>
              <a:rPr kumimoji="0" lang="en-GB" sz="1500" b="1" i="0" u="none" strike="noStrike" kern="1200" cap="none" spc="0" normalizeH="0" baseline="0" noProof="0">
                <a:ln>
                  <a:noFill/>
                </a:ln>
                <a:solidFill>
                  <a:prstClr val="white"/>
                </a:solidFill>
                <a:effectLst/>
                <a:uLnTx/>
                <a:uFillTx/>
                <a:latin typeface="Aeroport Light" panose="02000000000000000000" pitchFamily="50" charset="0"/>
              </a:rPr>
              <a:t>  </a:t>
            </a:r>
          </a:p>
        </p:txBody>
      </p:sp>
      <p:sp>
        <p:nvSpPr>
          <p:cNvPr id="10" name="Text Placeholder 6">
            <a:extLst>
              <a:ext uri="{FF2B5EF4-FFF2-40B4-BE49-F238E27FC236}">
                <a16:creationId xmlns:a16="http://schemas.microsoft.com/office/drawing/2014/main" id="{CA988FF2-C62E-AA07-6D7A-6E04AFDE867C}"/>
              </a:ext>
            </a:extLst>
          </p:cNvPr>
          <p:cNvSpPr>
            <a:spLocks noGrp="1"/>
          </p:cNvSpPr>
          <p:nvPr/>
        </p:nvSpPr>
        <p:spPr>
          <a:xfrm>
            <a:off x="8352750" y="1265845"/>
            <a:ext cx="3702582" cy="2669143"/>
          </a:xfrm>
          <a:prstGeom prst="rect">
            <a:avLst/>
          </a:prstGeom>
        </p:spPr>
        <p:txBody>
          <a:bodyPr vert="horz" lIns="0" tIns="0" rIns="0" bIns="0" rtlCol="0">
            <a:noAutofit/>
          </a:bodyPr>
          <a:lstStyle>
            <a:lvl1pPr marL="0" indent="0" algn="l" defTabSz="914400" rtl="0" eaLnBrk="1" latinLnBrk="0" hangingPunct="1">
              <a:lnSpc>
                <a:spcPts val="1800"/>
              </a:lnSpc>
              <a:spcBef>
                <a:spcPts val="0"/>
              </a:spcBef>
              <a:buFont typeface="System Font"/>
              <a:buNone/>
              <a:defRPr sz="1500" b="1" kern="1200" spc="-50" baseline="0">
                <a:solidFill>
                  <a:schemeClr val="bg2"/>
                </a:solidFill>
                <a:latin typeface="+mj-lt"/>
                <a:ea typeface="+mn-ea"/>
                <a:cs typeface="+mn-cs"/>
              </a:defRPr>
            </a:lvl1pPr>
            <a:lvl2pPr marL="0" indent="-228600" algn="l" defTabSz="914400" rtl="0" eaLnBrk="1" latinLnBrk="0" hangingPunct="1">
              <a:lnSpc>
                <a:spcPts val="1800"/>
              </a:lnSpc>
              <a:spcBef>
                <a:spcPts val="0"/>
              </a:spcBef>
              <a:buSzPct val="100000"/>
              <a:buFont typeface="System Font"/>
              <a:buChar char="—"/>
              <a:defRPr sz="1500" kern="1200" spc="-50" baseline="0">
                <a:solidFill>
                  <a:schemeClr val="bg2"/>
                </a:solidFill>
                <a:latin typeface="+mn-lt"/>
                <a:ea typeface="+mn-ea"/>
                <a:cs typeface="+mn-cs"/>
              </a:defRPr>
            </a:lvl2pPr>
            <a:lvl3pPr marL="0" indent="-228600" algn="l" defTabSz="914400" rtl="0" eaLnBrk="1" latinLnBrk="0" hangingPunct="1">
              <a:lnSpc>
                <a:spcPts val="1800"/>
              </a:lnSpc>
              <a:spcBef>
                <a:spcPts val="0"/>
              </a:spcBef>
              <a:buSzPct val="100000"/>
              <a:buFont typeface="System Font"/>
              <a:buChar char="—"/>
              <a:defRPr sz="1500" kern="1200" spc="-50" baseline="0">
                <a:solidFill>
                  <a:schemeClr val="bg2"/>
                </a:solidFill>
                <a:latin typeface="+mn-lt"/>
                <a:ea typeface="+mn-ea"/>
                <a:cs typeface="+mn-cs"/>
              </a:defRPr>
            </a:lvl3pPr>
            <a:lvl4pPr marL="0" indent="-228600" algn="l" defTabSz="914400" rtl="0" eaLnBrk="1" latinLnBrk="0" hangingPunct="1">
              <a:lnSpc>
                <a:spcPts val="1800"/>
              </a:lnSpc>
              <a:spcBef>
                <a:spcPts val="0"/>
              </a:spcBef>
              <a:buSzPct val="100000"/>
              <a:buFont typeface="System Font"/>
              <a:buChar char="—"/>
              <a:defRPr sz="1500" kern="1200" spc="-50" baseline="0">
                <a:solidFill>
                  <a:schemeClr val="bg2"/>
                </a:solidFill>
                <a:latin typeface="+mn-lt"/>
                <a:ea typeface="+mn-ea"/>
                <a:cs typeface="+mn-cs"/>
              </a:defRPr>
            </a:lvl4pPr>
            <a:lvl5pPr marL="0" indent="-228600" algn="l" defTabSz="914400" rtl="0" eaLnBrk="1" latinLnBrk="0" hangingPunct="1">
              <a:lnSpc>
                <a:spcPts val="1800"/>
              </a:lnSpc>
              <a:spcBef>
                <a:spcPts val="0"/>
              </a:spcBef>
              <a:buSzPct val="100000"/>
              <a:buFont typeface="System Font"/>
              <a:buChar char="—"/>
              <a:defRPr sz="1500" kern="1200" spc="-50" baseline="0">
                <a:solidFill>
                  <a:schemeClr val="bg2"/>
                </a:solidFill>
                <a:latin typeface="+mn-lt"/>
                <a:ea typeface="+mn-ea"/>
                <a:cs typeface="+mn-cs"/>
              </a:defRPr>
            </a:lvl5pPr>
            <a:lvl6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6pPr>
            <a:lvl7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7pPr>
            <a:lvl8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8pPr>
            <a:lvl9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9pPr>
          </a:lstStyle>
          <a:p>
            <a:pPr>
              <a:lnSpc>
                <a:spcPct val="90000"/>
              </a:lnSpc>
            </a:pPr>
            <a:r>
              <a:rPr lang="en-GB" sz="2800" spc="-80">
                <a:solidFill>
                  <a:srgbClr val="EEFAD5"/>
                </a:solidFill>
                <a:latin typeface="Aeroport" panose="02000000000000000000" pitchFamily="50" charset="0"/>
              </a:rPr>
              <a:t>Influencers </a:t>
            </a:r>
          </a:p>
          <a:p>
            <a:r>
              <a:rPr lang="en-GB" sz="1400">
                <a:solidFill>
                  <a:srgbClr val="EEFAD5"/>
                </a:solidFill>
                <a:latin typeface="Aeroport Light" panose="02000000000000000000" pitchFamily="50" charset="0"/>
              </a:rPr>
              <a:t>Working with hero ambassadors in the sport </a:t>
            </a:r>
            <a:endParaRPr lang="en-GB" sz="1400" b="0">
              <a:solidFill>
                <a:srgbClr val="EEFAD5"/>
              </a:solidFill>
              <a:latin typeface="Aeroport Light" panose="02000000000000000000" pitchFamily="50" charset="0"/>
            </a:endParaRPr>
          </a:p>
        </p:txBody>
      </p:sp>
      <p:pic>
        <p:nvPicPr>
          <p:cNvPr id="6165" name="Picture 21" descr="HP">
            <a:extLst>
              <a:ext uri="{FF2B5EF4-FFF2-40B4-BE49-F238E27FC236}">
                <a16:creationId xmlns:a16="http://schemas.microsoft.com/office/drawing/2014/main" id="{3CB9DCCD-60C0-6E34-F869-8B7C8C22D3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46855" y="2169814"/>
            <a:ext cx="1526236" cy="1521583"/>
          </a:xfrm>
          <a:prstGeom prst="rect">
            <a:avLst/>
          </a:prstGeom>
          <a:noFill/>
          <a:extLst>
            <a:ext uri="{909E8E84-426E-40DD-AFC4-6F175D3DCCD1}">
              <a14:hiddenFill xmlns:a14="http://schemas.microsoft.com/office/drawing/2010/main">
                <a:solidFill>
                  <a:srgbClr val="FFFFFF"/>
                </a:solidFill>
              </a14:hiddenFill>
            </a:ext>
          </a:extLst>
        </p:spPr>
      </p:pic>
      <p:pic>
        <p:nvPicPr>
          <p:cNvPr id="6167" name="Picture 23" descr="Two men sitting on a couch&#10;&#10;AI-generated content may be incorrect.">
            <a:extLst>
              <a:ext uri="{FF2B5EF4-FFF2-40B4-BE49-F238E27FC236}">
                <a16:creationId xmlns:a16="http://schemas.microsoft.com/office/drawing/2014/main" id="{451A3900-9FBE-5341-3B7F-D9474C62AE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4242"/>
          <a:stretch>
            <a:fillRect/>
          </a:stretch>
        </p:blipFill>
        <p:spPr bwMode="auto">
          <a:xfrm>
            <a:off x="6477375" y="2888869"/>
            <a:ext cx="1195896" cy="2055419"/>
          </a:xfrm>
          <a:prstGeom prst="rect">
            <a:avLst/>
          </a:prstGeom>
          <a:noFill/>
          <a:extLst>
            <a:ext uri="{909E8E84-426E-40DD-AFC4-6F175D3DCCD1}">
              <a14:hiddenFill xmlns:a14="http://schemas.microsoft.com/office/drawing/2010/main">
                <a:solidFill>
                  <a:srgbClr val="FFFFFF"/>
                </a:solidFill>
              </a14:hiddenFill>
            </a:ext>
          </a:extLst>
        </p:spPr>
      </p:pic>
      <p:pic>
        <p:nvPicPr>
          <p:cNvPr id="6168" name="Picture 24" descr="The Rugby Pod - Podcast - Apple Podcasts">
            <a:extLst>
              <a:ext uri="{FF2B5EF4-FFF2-40B4-BE49-F238E27FC236}">
                <a16:creationId xmlns:a16="http://schemas.microsoft.com/office/drawing/2014/main" id="{34B52631-6FBB-4705-58D9-046BE49F80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8684" y="2424115"/>
            <a:ext cx="368491" cy="368491"/>
          </a:xfrm>
          <a:prstGeom prst="rect">
            <a:avLst/>
          </a:prstGeom>
          <a:noFill/>
          <a:extLst>
            <a:ext uri="{909E8E84-426E-40DD-AFC4-6F175D3DCCD1}">
              <a14:hiddenFill xmlns:a14="http://schemas.microsoft.com/office/drawing/2010/main">
                <a:solidFill>
                  <a:srgbClr val="FFFFFF"/>
                </a:solidFill>
              </a14:hiddenFill>
            </a:ext>
          </a:extLst>
        </p:spPr>
      </p:pic>
      <p:pic>
        <p:nvPicPr>
          <p:cNvPr id="6169" name="Picture 25" descr="Buy Autumn Internationals Tickets 2025">
            <a:extLst>
              <a:ext uri="{FF2B5EF4-FFF2-40B4-BE49-F238E27FC236}">
                <a16:creationId xmlns:a16="http://schemas.microsoft.com/office/drawing/2014/main" id="{EF9AAB9D-2DA5-62D1-9641-596B81DC2055}"/>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021201" y="2418881"/>
            <a:ext cx="334476" cy="368491"/>
          </a:xfrm>
          <a:prstGeom prst="rect">
            <a:avLst/>
          </a:prstGeom>
          <a:noFill/>
          <a:extLst>
            <a:ext uri="{909E8E84-426E-40DD-AFC4-6F175D3DCCD1}">
              <a14:hiddenFill xmlns:a14="http://schemas.microsoft.com/office/drawing/2010/main">
                <a:solidFill>
                  <a:srgbClr val="FFFFFF"/>
                </a:solidFill>
              </a14:hiddenFill>
            </a:ext>
          </a:extLst>
        </p:spPr>
      </p:pic>
      <p:pic>
        <p:nvPicPr>
          <p:cNvPr id="6171" name="Picture 27">
            <a:extLst>
              <a:ext uri="{FF2B5EF4-FFF2-40B4-BE49-F238E27FC236}">
                <a16:creationId xmlns:a16="http://schemas.microsoft.com/office/drawing/2014/main" id="{9B6859A1-C725-0BD6-979C-6BC0820AB1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73395" y="2494061"/>
            <a:ext cx="1209675" cy="228600"/>
          </a:xfrm>
          <a:prstGeom prst="rect">
            <a:avLst/>
          </a:prstGeom>
          <a:noFill/>
          <a:extLst>
            <a:ext uri="{909E8E84-426E-40DD-AFC4-6F175D3DCCD1}">
              <a14:hiddenFill xmlns:a14="http://schemas.microsoft.com/office/drawing/2010/main">
                <a:solidFill>
                  <a:srgbClr val="FFFFFF"/>
                </a:solidFill>
              </a14:hiddenFill>
            </a:ext>
          </a:extLst>
        </p:spPr>
      </p:pic>
      <p:pic>
        <p:nvPicPr>
          <p:cNvPr id="6172" name="Picture 28">
            <a:extLst>
              <a:ext uri="{FF2B5EF4-FFF2-40B4-BE49-F238E27FC236}">
                <a16:creationId xmlns:a16="http://schemas.microsoft.com/office/drawing/2014/main" id="{E9147459-E4EC-625B-A364-FEBE108A9AA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84553" y="2418881"/>
            <a:ext cx="449110" cy="404537"/>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94E8EF10-8382-196C-C113-17266071EC02}"/>
              </a:ext>
            </a:extLst>
          </p:cNvPr>
          <p:cNvSpPr>
            <a:spLocks/>
          </p:cNvSpPr>
          <p:nvPr/>
        </p:nvSpPr>
        <p:spPr>
          <a:xfrm>
            <a:off x="0" y="3946273"/>
            <a:ext cx="4050779" cy="2898851"/>
          </a:xfrm>
          <a:prstGeom prst="rect">
            <a:avLst/>
          </a:prstGeom>
          <a:solidFill>
            <a:srgbClr val="EEFAD5"/>
          </a:solidFill>
          <a:ln>
            <a:solidFill>
              <a:srgbClr val="EEFA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rgbClr val="EEFAD5"/>
                </a:solidFill>
              </a:rPr>
              <a:t>v</a:t>
            </a:r>
          </a:p>
        </p:txBody>
      </p:sp>
      <p:sp>
        <p:nvSpPr>
          <p:cNvPr id="28" name="Rectangle 27">
            <a:extLst>
              <a:ext uri="{FF2B5EF4-FFF2-40B4-BE49-F238E27FC236}">
                <a16:creationId xmlns:a16="http://schemas.microsoft.com/office/drawing/2014/main" id="{30AC77ED-8033-0F07-ACCF-37CB0F0C912B}"/>
              </a:ext>
            </a:extLst>
          </p:cNvPr>
          <p:cNvSpPr>
            <a:spLocks/>
          </p:cNvSpPr>
          <p:nvPr/>
        </p:nvSpPr>
        <p:spPr>
          <a:xfrm>
            <a:off x="4068198" y="3951137"/>
            <a:ext cx="4050779" cy="2898851"/>
          </a:xfrm>
          <a:prstGeom prst="rect">
            <a:avLst/>
          </a:prstGeom>
          <a:solidFill>
            <a:srgbClr val="4100E6"/>
          </a:solidFill>
          <a:ln>
            <a:solidFill>
              <a:srgbClr val="4100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EEFAD5"/>
              </a:solidFill>
            </a:endParaRPr>
          </a:p>
        </p:txBody>
      </p:sp>
      <p:sp>
        <p:nvSpPr>
          <p:cNvPr id="29" name="Rectangle 28">
            <a:extLst>
              <a:ext uri="{FF2B5EF4-FFF2-40B4-BE49-F238E27FC236}">
                <a16:creationId xmlns:a16="http://schemas.microsoft.com/office/drawing/2014/main" id="{4208B669-3903-261C-4F76-389795AC31EE}"/>
              </a:ext>
            </a:extLst>
          </p:cNvPr>
          <p:cNvSpPr>
            <a:spLocks/>
          </p:cNvSpPr>
          <p:nvPr/>
        </p:nvSpPr>
        <p:spPr>
          <a:xfrm>
            <a:off x="8136201" y="3951137"/>
            <a:ext cx="4050779" cy="2898851"/>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rgbClr val="EEFAD5"/>
                </a:solidFill>
              </a:rPr>
              <a:t>v</a:t>
            </a:r>
          </a:p>
        </p:txBody>
      </p:sp>
      <p:sp>
        <p:nvSpPr>
          <p:cNvPr id="30" name="Text Placeholder 8">
            <a:extLst>
              <a:ext uri="{FF2B5EF4-FFF2-40B4-BE49-F238E27FC236}">
                <a16:creationId xmlns:a16="http://schemas.microsoft.com/office/drawing/2014/main" id="{C6B70FA5-A245-92C3-BA69-7C1F8C859295}"/>
              </a:ext>
            </a:extLst>
          </p:cNvPr>
          <p:cNvSpPr>
            <a:spLocks noGrp="1"/>
          </p:cNvSpPr>
          <p:nvPr/>
        </p:nvSpPr>
        <p:spPr>
          <a:xfrm>
            <a:off x="8476041" y="4595365"/>
            <a:ext cx="3456000" cy="1475803"/>
          </a:xfrm>
          <a:prstGeom prst="rect">
            <a:avLst/>
          </a:prstGeom>
          <a:solidFill>
            <a:srgbClr val="CFFE6E"/>
          </a:solidFill>
        </p:spPr>
        <p:txBody>
          <a:bodyPr vert="horz" lIns="0" tIns="0" rIns="0" bIns="0" rtlCol="0">
            <a:noAutofit/>
          </a:bodyPr>
          <a:lstStyle>
            <a:lvl1pPr marL="0" indent="0" algn="l" defTabSz="914400" rtl="0" eaLnBrk="1" latinLnBrk="0" hangingPunct="1">
              <a:lnSpc>
                <a:spcPts val="1800"/>
              </a:lnSpc>
              <a:spcBef>
                <a:spcPts val="0"/>
              </a:spcBef>
              <a:buFont typeface="System Font"/>
              <a:buNone/>
              <a:defRPr sz="1500" b="1" kern="1200" spc="-50" baseline="0">
                <a:solidFill>
                  <a:schemeClr val="tx1"/>
                </a:solidFill>
                <a:latin typeface="+mj-lt"/>
                <a:ea typeface="+mn-ea"/>
                <a:cs typeface="+mn-cs"/>
              </a:defRPr>
            </a:lvl1pPr>
            <a:lvl2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2pPr>
            <a:lvl3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3pPr>
            <a:lvl4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4pPr>
            <a:lvl5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5pPr>
            <a:lvl6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6pPr>
            <a:lvl7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7pPr>
            <a:lvl8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8pPr>
            <a:lvl9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9pPr>
          </a:lstStyle>
          <a:p>
            <a:pPr algn="ctr">
              <a:lnSpc>
                <a:spcPct val="90000"/>
              </a:lnSpc>
            </a:pPr>
            <a:r>
              <a:rPr lang="en-GB" sz="2800" spc="-80">
                <a:latin typeface="Aeroport" panose="02000000000000000000" pitchFamily="50" charset="0"/>
              </a:rPr>
              <a:t>We execute a similar strategy against other persona types</a:t>
            </a:r>
          </a:p>
        </p:txBody>
      </p:sp>
      <p:sp>
        <p:nvSpPr>
          <p:cNvPr id="31" name="Text Placeholder 7">
            <a:extLst>
              <a:ext uri="{FF2B5EF4-FFF2-40B4-BE49-F238E27FC236}">
                <a16:creationId xmlns:a16="http://schemas.microsoft.com/office/drawing/2014/main" id="{9B8A9554-9AFE-FE98-F306-DBF8B802BBFF}"/>
              </a:ext>
            </a:extLst>
          </p:cNvPr>
          <p:cNvSpPr>
            <a:spLocks noGrp="1"/>
          </p:cNvSpPr>
          <p:nvPr/>
        </p:nvSpPr>
        <p:spPr>
          <a:xfrm>
            <a:off x="4244821" y="4113213"/>
            <a:ext cx="2613067" cy="1531355"/>
          </a:xfrm>
          <a:prstGeom prst="rect">
            <a:avLst/>
          </a:prstGeom>
        </p:spPr>
        <p:txBody>
          <a:bodyPr vert="horz" lIns="0" tIns="0" rIns="0" bIns="0" rtlCol="0">
            <a:noAutofit/>
          </a:bodyPr>
          <a:lstStyle>
            <a:lvl1pPr marL="0" indent="0" algn="l" defTabSz="914400" rtl="0" eaLnBrk="1" latinLnBrk="0" hangingPunct="1">
              <a:lnSpc>
                <a:spcPts val="1800"/>
              </a:lnSpc>
              <a:spcBef>
                <a:spcPts val="0"/>
              </a:spcBef>
              <a:buFont typeface="System Font"/>
              <a:buNone/>
              <a:defRPr sz="1500" b="1" kern="1200" spc="-50" baseline="0">
                <a:solidFill>
                  <a:schemeClr val="bg1"/>
                </a:solidFill>
                <a:latin typeface="+mj-lt"/>
                <a:ea typeface="+mn-ea"/>
                <a:cs typeface="+mn-cs"/>
              </a:defRPr>
            </a:lvl1pPr>
            <a:lvl2pPr marL="0" indent="-228600" algn="l" defTabSz="914400" rtl="0" eaLnBrk="1" latinLnBrk="0" hangingPunct="1">
              <a:lnSpc>
                <a:spcPts val="1800"/>
              </a:lnSpc>
              <a:spcBef>
                <a:spcPts val="0"/>
              </a:spcBef>
              <a:buSzPct val="100000"/>
              <a:buFont typeface="System Font"/>
              <a:buChar char="—"/>
              <a:defRPr sz="1500" kern="1200" spc="-50" baseline="0">
                <a:solidFill>
                  <a:schemeClr val="bg1"/>
                </a:solidFill>
                <a:latin typeface="+mn-lt"/>
                <a:ea typeface="+mn-ea"/>
                <a:cs typeface="+mn-cs"/>
              </a:defRPr>
            </a:lvl2pPr>
            <a:lvl3pPr marL="0" indent="-228600" algn="l" defTabSz="914400" rtl="0" eaLnBrk="1" latinLnBrk="0" hangingPunct="1">
              <a:lnSpc>
                <a:spcPts val="1800"/>
              </a:lnSpc>
              <a:spcBef>
                <a:spcPts val="0"/>
              </a:spcBef>
              <a:buSzPct val="100000"/>
              <a:buFont typeface="System Font"/>
              <a:buChar char="—"/>
              <a:defRPr sz="1500" kern="1200" spc="-50" baseline="0">
                <a:solidFill>
                  <a:schemeClr val="bg1"/>
                </a:solidFill>
                <a:latin typeface="+mn-lt"/>
                <a:ea typeface="+mn-ea"/>
                <a:cs typeface="+mn-cs"/>
              </a:defRPr>
            </a:lvl3pPr>
            <a:lvl4pPr marL="0" indent="-228600" algn="l" defTabSz="914400" rtl="0" eaLnBrk="1" latinLnBrk="0" hangingPunct="1">
              <a:lnSpc>
                <a:spcPts val="1800"/>
              </a:lnSpc>
              <a:spcBef>
                <a:spcPts val="0"/>
              </a:spcBef>
              <a:buSzPct val="100000"/>
              <a:buFont typeface="System Font"/>
              <a:buChar char="—"/>
              <a:defRPr sz="1500" kern="1200" spc="-50" baseline="0">
                <a:solidFill>
                  <a:schemeClr val="bg1"/>
                </a:solidFill>
                <a:latin typeface="+mn-lt"/>
                <a:ea typeface="+mn-ea"/>
                <a:cs typeface="+mn-cs"/>
              </a:defRPr>
            </a:lvl4pPr>
            <a:lvl5pPr marL="0" indent="-228600" algn="l" defTabSz="914400" rtl="0" eaLnBrk="1" latinLnBrk="0" hangingPunct="1">
              <a:lnSpc>
                <a:spcPts val="1800"/>
              </a:lnSpc>
              <a:spcBef>
                <a:spcPts val="0"/>
              </a:spcBef>
              <a:buSzPct val="100000"/>
              <a:buFont typeface="System Font"/>
              <a:buChar char="—"/>
              <a:defRPr sz="1500" kern="1200" spc="-50" baseline="0">
                <a:solidFill>
                  <a:schemeClr val="bg1"/>
                </a:solidFill>
                <a:latin typeface="+mn-lt"/>
                <a:ea typeface="+mn-ea"/>
                <a:cs typeface="+mn-cs"/>
              </a:defRPr>
            </a:lvl5pPr>
            <a:lvl6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6pPr>
            <a:lvl7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7pPr>
            <a:lvl8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8pPr>
            <a:lvl9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9pPr>
          </a:lstStyle>
          <a:p>
            <a:pPr>
              <a:lnSpc>
                <a:spcPct val="90000"/>
              </a:lnSpc>
            </a:pPr>
            <a:r>
              <a:rPr lang="en-GB" sz="2800" spc="-80" dirty="0">
                <a:latin typeface="Aeroport" panose="02000000000000000000" pitchFamily="50" charset="0"/>
              </a:rPr>
              <a:t>Performance Marketing</a:t>
            </a:r>
          </a:p>
          <a:p>
            <a:pPr marL="29845" marR="338455">
              <a:lnSpc>
                <a:spcPts val="1700"/>
              </a:lnSpc>
              <a:spcBef>
                <a:spcPts val="395"/>
              </a:spcBef>
            </a:pPr>
            <a:r>
              <a:rPr lang="en-GB" sz="1400" spc="-100" dirty="0">
                <a:solidFill>
                  <a:srgbClr val="E8E8E9"/>
                </a:solidFill>
                <a:latin typeface="Aeroport Light" panose="02000000000000000000" pitchFamily="50" charset="0"/>
                <a:cs typeface="Arial"/>
              </a:rPr>
              <a:t>Targeting rugby interests on Google, </a:t>
            </a:r>
            <a:r>
              <a:rPr lang="en-GB" sz="1400" spc="-100" dirty="0" err="1">
                <a:solidFill>
                  <a:srgbClr val="E8E8E9"/>
                </a:solidFill>
                <a:latin typeface="Aeroport Light" panose="02000000000000000000" pitchFamily="50" charset="0"/>
                <a:cs typeface="Arial"/>
              </a:rPr>
              <a:t>Youtube</a:t>
            </a:r>
            <a:r>
              <a:rPr lang="en-GB" sz="1400" spc="-100" dirty="0">
                <a:solidFill>
                  <a:srgbClr val="E8E8E9"/>
                </a:solidFill>
                <a:latin typeface="Aeroport Light" panose="02000000000000000000" pitchFamily="50" charset="0"/>
                <a:cs typeface="Arial"/>
              </a:rPr>
              <a:t>, Meta, TikTok</a:t>
            </a:r>
            <a:endParaRPr lang="en-GB" sz="1400" dirty="0">
              <a:latin typeface="Aeroport Light" panose="02000000000000000000" pitchFamily="50" charset="0"/>
              <a:cs typeface="Arial"/>
            </a:endParaRPr>
          </a:p>
        </p:txBody>
      </p:sp>
      <p:pic>
        <p:nvPicPr>
          <p:cNvPr id="6175" name="Picture 31" descr="A black cell phone with a black background&#10;&#10;AI-generated content may be incorrect.">
            <a:extLst>
              <a:ext uri="{FF2B5EF4-FFF2-40B4-BE49-F238E27FC236}">
                <a16:creationId xmlns:a16="http://schemas.microsoft.com/office/drawing/2014/main" id="{53ADD550-2689-DBEF-4330-5140AE4FF2B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31540" y="4952309"/>
            <a:ext cx="1208599" cy="1963974"/>
          </a:xfrm>
          <a:prstGeom prst="rect">
            <a:avLst/>
          </a:prstGeom>
          <a:noFill/>
          <a:extLst>
            <a:ext uri="{909E8E84-426E-40DD-AFC4-6F175D3DCCD1}">
              <a14:hiddenFill xmlns:a14="http://schemas.microsoft.com/office/drawing/2010/main">
                <a:solidFill>
                  <a:srgbClr val="FFFFFF"/>
                </a:solidFill>
              </a14:hiddenFill>
            </a:ext>
          </a:extLst>
        </p:spPr>
      </p:pic>
      <p:pic>
        <p:nvPicPr>
          <p:cNvPr id="6181" name="Picture 37" descr="Google's New Logo Is Trying Really Hard to Look Friendly | WIRED">
            <a:extLst>
              <a:ext uri="{FF2B5EF4-FFF2-40B4-BE49-F238E27FC236}">
                <a16:creationId xmlns:a16="http://schemas.microsoft.com/office/drawing/2014/main" id="{EE0748CD-D7E9-F2F5-C363-B139F76646C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23041" y="5699694"/>
            <a:ext cx="742950" cy="371475"/>
          </a:xfrm>
          <a:prstGeom prst="rect">
            <a:avLst/>
          </a:prstGeom>
          <a:noFill/>
          <a:extLst>
            <a:ext uri="{909E8E84-426E-40DD-AFC4-6F175D3DCCD1}">
              <a14:hiddenFill xmlns:a14="http://schemas.microsoft.com/office/drawing/2010/main">
                <a:solidFill>
                  <a:srgbClr val="FFFFFF"/>
                </a:solidFill>
              </a14:hiddenFill>
            </a:ext>
          </a:extLst>
        </p:spPr>
      </p:pic>
      <p:pic>
        <p:nvPicPr>
          <p:cNvPr id="6183" name="Picture 39">
            <a:extLst>
              <a:ext uri="{FF2B5EF4-FFF2-40B4-BE49-F238E27FC236}">
                <a16:creationId xmlns:a16="http://schemas.microsoft.com/office/drawing/2014/main" id="{7A434599-4C31-BC7E-7250-40EB663A0E5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32504" y="5699694"/>
            <a:ext cx="889289" cy="373542"/>
          </a:xfrm>
          <a:prstGeom prst="rect">
            <a:avLst/>
          </a:prstGeom>
          <a:noFill/>
          <a:extLst>
            <a:ext uri="{909E8E84-426E-40DD-AFC4-6F175D3DCCD1}">
              <a14:hiddenFill xmlns:a14="http://schemas.microsoft.com/office/drawing/2010/main">
                <a:solidFill>
                  <a:srgbClr val="FFFFFF"/>
                </a:solidFill>
              </a14:hiddenFill>
            </a:ext>
          </a:extLst>
        </p:spPr>
      </p:pic>
      <p:pic>
        <p:nvPicPr>
          <p:cNvPr id="6186" name="Picture 42" descr="Tiktok logo png Images - Free Download on Freepik">
            <a:extLst>
              <a:ext uri="{FF2B5EF4-FFF2-40B4-BE49-F238E27FC236}">
                <a16:creationId xmlns:a16="http://schemas.microsoft.com/office/drawing/2014/main" id="{E28EEBD8-7D65-E202-F705-98ABA754337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26121" y="5668351"/>
            <a:ext cx="404717" cy="404717"/>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object 20">
            <a:extLst>
              <a:ext uri="{FF2B5EF4-FFF2-40B4-BE49-F238E27FC236}">
                <a16:creationId xmlns:a16="http://schemas.microsoft.com/office/drawing/2014/main" id="{92C7233D-22C2-2269-AF23-857C420A7F9A}"/>
              </a:ext>
            </a:extLst>
          </p:cNvPr>
          <p:cNvGrpSpPr/>
          <p:nvPr/>
        </p:nvGrpSpPr>
        <p:grpSpPr>
          <a:xfrm>
            <a:off x="6118906" y="5714984"/>
            <a:ext cx="769746" cy="311444"/>
            <a:chOff x="3166402" y="2052205"/>
            <a:chExt cx="1184687" cy="424008"/>
          </a:xfrm>
        </p:grpSpPr>
        <p:pic>
          <p:nvPicPr>
            <p:cNvPr id="33" name="object 21">
              <a:extLst>
                <a:ext uri="{FF2B5EF4-FFF2-40B4-BE49-F238E27FC236}">
                  <a16:creationId xmlns:a16="http://schemas.microsoft.com/office/drawing/2014/main" id="{A34C4466-ED34-F2B7-E455-862970D8AFF3}"/>
                </a:ext>
              </a:extLst>
            </p:cNvPr>
            <p:cNvPicPr/>
            <p:nvPr/>
          </p:nvPicPr>
          <p:blipFill>
            <a:blip r:embed="rId14" cstate="print"/>
            <a:stretch>
              <a:fillRect/>
            </a:stretch>
          </p:blipFill>
          <p:spPr>
            <a:xfrm>
              <a:off x="4176490" y="2191109"/>
              <a:ext cx="174599" cy="169880"/>
            </a:xfrm>
            <a:prstGeom prst="rect">
              <a:avLst/>
            </a:prstGeom>
          </p:spPr>
        </p:pic>
        <p:pic>
          <p:nvPicPr>
            <p:cNvPr id="34" name="object 22">
              <a:extLst>
                <a:ext uri="{FF2B5EF4-FFF2-40B4-BE49-F238E27FC236}">
                  <a16:creationId xmlns:a16="http://schemas.microsoft.com/office/drawing/2014/main" id="{E355A491-A292-F2CC-FABA-D7EA3663F362}"/>
                </a:ext>
              </a:extLst>
            </p:cNvPr>
            <p:cNvPicPr/>
            <p:nvPr/>
          </p:nvPicPr>
          <p:blipFill>
            <a:blip r:embed="rId15" cstate="print"/>
            <a:stretch>
              <a:fillRect/>
            </a:stretch>
          </p:blipFill>
          <p:spPr>
            <a:xfrm>
              <a:off x="3166402" y="2052205"/>
              <a:ext cx="753799" cy="424008"/>
            </a:xfrm>
            <a:prstGeom prst="rect">
              <a:avLst/>
            </a:prstGeom>
          </p:spPr>
        </p:pic>
      </p:grpSp>
      <p:pic>
        <p:nvPicPr>
          <p:cNvPr id="6188" name="Picture 44">
            <a:extLst>
              <a:ext uri="{FF2B5EF4-FFF2-40B4-BE49-F238E27FC236}">
                <a16:creationId xmlns:a16="http://schemas.microsoft.com/office/drawing/2014/main" id="{420A4EDC-138F-6577-7BEB-8987DA7569D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5445" y="5201865"/>
            <a:ext cx="2088246" cy="770895"/>
          </a:xfrm>
          <a:prstGeom prst="rect">
            <a:avLst/>
          </a:prstGeom>
          <a:noFill/>
          <a:extLst>
            <a:ext uri="{909E8E84-426E-40DD-AFC4-6F175D3DCCD1}">
              <a14:hiddenFill xmlns:a14="http://schemas.microsoft.com/office/drawing/2010/main">
                <a:solidFill>
                  <a:srgbClr val="FFFFFF"/>
                </a:solidFill>
              </a14:hiddenFill>
            </a:ext>
          </a:extLst>
        </p:spPr>
      </p:pic>
      <p:sp>
        <p:nvSpPr>
          <p:cNvPr id="37" name="Text Placeholder 10">
            <a:extLst>
              <a:ext uri="{FF2B5EF4-FFF2-40B4-BE49-F238E27FC236}">
                <a16:creationId xmlns:a16="http://schemas.microsoft.com/office/drawing/2014/main" id="{1A9F00BE-1371-58AB-C318-983473A09534}"/>
              </a:ext>
            </a:extLst>
          </p:cNvPr>
          <p:cNvSpPr>
            <a:spLocks noGrp="1"/>
          </p:cNvSpPr>
          <p:nvPr/>
        </p:nvSpPr>
        <p:spPr>
          <a:xfrm>
            <a:off x="233968" y="4113213"/>
            <a:ext cx="3456000" cy="1807939"/>
          </a:xfrm>
          <a:prstGeom prst="rect">
            <a:avLst/>
          </a:prstGeom>
        </p:spPr>
        <p:txBody>
          <a:bodyPr vert="horz" lIns="0" tIns="0" rIns="0" bIns="0" rtlCol="0">
            <a:noAutofit/>
          </a:bodyPr>
          <a:lstStyle>
            <a:lvl1pPr marL="0" indent="0" algn="l" defTabSz="914400" rtl="0" eaLnBrk="1" latinLnBrk="0" hangingPunct="1">
              <a:lnSpc>
                <a:spcPts val="1800"/>
              </a:lnSpc>
              <a:spcBef>
                <a:spcPts val="0"/>
              </a:spcBef>
              <a:buFont typeface="System Font"/>
              <a:buNone/>
              <a:defRPr sz="1500" b="1" kern="1200" spc="-50" baseline="0">
                <a:solidFill>
                  <a:schemeClr val="tx1"/>
                </a:solidFill>
                <a:latin typeface="+mj-lt"/>
                <a:ea typeface="+mn-ea"/>
                <a:cs typeface="+mn-cs"/>
              </a:defRPr>
            </a:lvl1pPr>
            <a:lvl2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2pPr>
            <a:lvl3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3pPr>
            <a:lvl4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4pPr>
            <a:lvl5pPr marL="0" indent="-228600" algn="l" defTabSz="914400" rtl="0" eaLnBrk="1" latinLnBrk="0" hangingPunct="1">
              <a:lnSpc>
                <a:spcPts val="1800"/>
              </a:lnSpc>
              <a:spcBef>
                <a:spcPts val="0"/>
              </a:spcBef>
              <a:buSzPct val="100000"/>
              <a:buFont typeface="System Font"/>
              <a:buChar char="—"/>
              <a:defRPr sz="1500" kern="1200" spc="-50" baseline="0">
                <a:solidFill>
                  <a:schemeClr val="tx1"/>
                </a:solidFill>
                <a:latin typeface="+mn-lt"/>
                <a:ea typeface="+mn-ea"/>
                <a:cs typeface="+mn-cs"/>
              </a:defRPr>
            </a:lvl5pPr>
            <a:lvl6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6pPr>
            <a:lvl7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7pPr>
            <a:lvl8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8pPr>
            <a:lvl9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9pPr>
          </a:lstStyle>
          <a:p>
            <a:pPr>
              <a:lnSpc>
                <a:spcPct val="90000"/>
              </a:lnSpc>
            </a:pPr>
            <a:r>
              <a:rPr lang="en-GB" sz="2800" spc="-80">
                <a:solidFill>
                  <a:schemeClr val="bg2">
                    <a:lumMod val="25000"/>
                  </a:schemeClr>
                </a:solidFill>
                <a:latin typeface="Aeroport" panose="02000000000000000000" pitchFamily="50" charset="0"/>
              </a:rPr>
              <a:t>Grassroots</a:t>
            </a:r>
          </a:p>
          <a:p>
            <a:pPr>
              <a:lnSpc>
                <a:spcPct val="90000"/>
              </a:lnSpc>
            </a:pPr>
            <a:r>
              <a:rPr lang="en-GB" sz="2800" spc="-80">
                <a:solidFill>
                  <a:schemeClr val="bg2">
                    <a:lumMod val="25000"/>
                  </a:schemeClr>
                </a:solidFill>
                <a:latin typeface="Aeroport" panose="02000000000000000000" pitchFamily="50" charset="0"/>
              </a:rPr>
              <a:t>Sponsorships</a:t>
            </a:r>
          </a:p>
          <a:p>
            <a:r>
              <a:rPr lang="en-GB" sz="1400">
                <a:solidFill>
                  <a:schemeClr val="bg2">
                    <a:lumMod val="25000"/>
                  </a:schemeClr>
                </a:solidFill>
                <a:latin typeface="Aeroport Light" panose="02000000000000000000" pitchFamily="50" charset="0"/>
              </a:rPr>
              <a:t>Sponsor club teams across UK and Ireland</a:t>
            </a:r>
          </a:p>
        </p:txBody>
      </p:sp>
      <p:pic>
        <p:nvPicPr>
          <p:cNvPr id="6194" name="Picture 50">
            <a:extLst>
              <a:ext uri="{FF2B5EF4-FFF2-40B4-BE49-F238E27FC236}">
                <a16:creationId xmlns:a16="http://schemas.microsoft.com/office/drawing/2014/main" id="{78C76E4F-D176-B7D1-A750-0AAAFA455B8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50852" y="5399740"/>
            <a:ext cx="1566995" cy="1175246"/>
          </a:xfrm>
          <a:prstGeom prst="rect">
            <a:avLst/>
          </a:prstGeom>
          <a:noFill/>
          <a:extLst>
            <a:ext uri="{909E8E84-426E-40DD-AFC4-6F175D3DCCD1}">
              <a14:hiddenFill xmlns:a14="http://schemas.microsoft.com/office/drawing/2010/main">
                <a:solidFill>
                  <a:srgbClr val="FFFFFF"/>
                </a:solidFill>
              </a14:hiddenFill>
            </a:ext>
          </a:extLst>
        </p:spPr>
      </p:pic>
      <p:pic>
        <p:nvPicPr>
          <p:cNvPr id="6196" name="Picture 52">
            <a:extLst>
              <a:ext uri="{FF2B5EF4-FFF2-40B4-BE49-F238E27FC236}">
                <a16:creationId xmlns:a16="http://schemas.microsoft.com/office/drawing/2014/main" id="{6D467E74-3AAA-94F1-E7D8-0A5E0EF9DAE4}"/>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6833" y="6041571"/>
            <a:ext cx="2327343" cy="625748"/>
          </a:xfrm>
          <a:prstGeom prst="rect">
            <a:avLst/>
          </a:prstGeom>
          <a:noFill/>
          <a:extLst>
            <a:ext uri="{909E8E84-426E-40DD-AFC4-6F175D3DCCD1}">
              <a14:hiddenFill xmlns:a14="http://schemas.microsoft.com/office/drawing/2010/main">
                <a:solidFill>
                  <a:srgbClr val="FFFFFF"/>
                </a:solidFill>
              </a14:hiddenFill>
            </a:ext>
          </a:extLst>
        </p:spPr>
      </p:pic>
      <p:pic>
        <p:nvPicPr>
          <p:cNvPr id="47" name="Online Media 46" title="&quot;Maybe one day everyone will want to go bald...&quot; - TV advert September 2024">
            <a:hlinkClick r:id="" action="ppaction://media"/>
            <a:extLst>
              <a:ext uri="{FF2B5EF4-FFF2-40B4-BE49-F238E27FC236}">
                <a16:creationId xmlns:a16="http://schemas.microsoft.com/office/drawing/2014/main" id="{81D44199-8920-B4FA-B404-AB3845873EEE}"/>
              </a:ext>
            </a:extLst>
          </p:cNvPr>
          <p:cNvPicPr>
            <a:picLocks noRot="1" noChangeAspect="1"/>
          </p:cNvPicPr>
          <p:nvPr>
            <a:videoFile r:link="rId1"/>
          </p:nvPr>
        </p:nvPicPr>
        <p:blipFill>
          <a:blip r:embed="rId19"/>
          <a:stretch>
            <a:fillRect/>
          </a:stretch>
        </p:blipFill>
        <p:spPr>
          <a:xfrm>
            <a:off x="4553755" y="2971778"/>
            <a:ext cx="1477083" cy="834552"/>
          </a:xfrm>
          <a:prstGeom prst="rect">
            <a:avLst/>
          </a:prstGeom>
        </p:spPr>
      </p:pic>
      <p:pic>
        <p:nvPicPr>
          <p:cNvPr id="49" name="Picture 48">
            <a:extLst>
              <a:ext uri="{FF2B5EF4-FFF2-40B4-BE49-F238E27FC236}">
                <a16:creationId xmlns:a16="http://schemas.microsoft.com/office/drawing/2014/main" id="{A9EC71C4-6547-092B-0382-98A29220FBBB}"/>
              </a:ext>
            </a:extLst>
          </p:cNvPr>
          <p:cNvPicPr>
            <a:picLocks noChangeAspect="1"/>
          </p:cNvPicPr>
          <p:nvPr/>
        </p:nvPicPr>
        <p:blipFill>
          <a:blip r:embed="rId20"/>
          <a:stretch>
            <a:fillRect/>
          </a:stretch>
        </p:blipFill>
        <p:spPr>
          <a:xfrm>
            <a:off x="6955386" y="5216349"/>
            <a:ext cx="633375" cy="1308719"/>
          </a:xfrm>
          <a:prstGeom prst="rect">
            <a:avLst/>
          </a:prstGeom>
        </p:spPr>
      </p:pic>
      <p:sp>
        <p:nvSpPr>
          <p:cNvPr id="52" name="Text Placeholder 9">
            <a:extLst>
              <a:ext uri="{FF2B5EF4-FFF2-40B4-BE49-F238E27FC236}">
                <a16:creationId xmlns:a16="http://schemas.microsoft.com/office/drawing/2014/main" id="{7007977D-D6AE-5A2A-21DA-7471FBDF82F3}"/>
              </a:ext>
            </a:extLst>
          </p:cNvPr>
          <p:cNvSpPr>
            <a:spLocks noGrp="1"/>
          </p:cNvSpPr>
          <p:nvPr/>
        </p:nvSpPr>
        <p:spPr>
          <a:xfrm>
            <a:off x="215889" y="6664130"/>
            <a:ext cx="3455987" cy="144000"/>
          </a:xfrm>
          <a:prstGeom prst="rect">
            <a:avLst/>
          </a:prstGeom>
        </p:spPr>
        <p:txBody>
          <a:bodyPr vert="horz" lIns="0" tIns="0" rIns="0" bIns="0" rtlCol="0" anchor="b" anchorCtr="0">
            <a:noAutofit/>
          </a:bodyPr>
          <a:lstStyle>
            <a:lvl1pPr marL="0" indent="0" algn="l" defTabSz="914400" rtl="0" eaLnBrk="1" latinLnBrk="0" hangingPunct="1">
              <a:lnSpc>
                <a:spcPct val="105000"/>
              </a:lnSpc>
              <a:spcBef>
                <a:spcPts val="1000"/>
              </a:spcBef>
              <a:buFont typeface="System Font"/>
              <a:buNone/>
              <a:defRPr sz="750" b="0" kern="1200" spc="-40" baseline="0">
                <a:solidFill>
                  <a:schemeClr val="tx1"/>
                </a:solidFill>
                <a:latin typeface="+mn-lt"/>
                <a:ea typeface="+mn-ea"/>
                <a:cs typeface="+mn-cs"/>
              </a:defRPr>
            </a:lvl1pPr>
            <a:lvl2pPr marL="0" indent="-228600" algn="l" defTabSz="914400" rtl="0" eaLnBrk="1" latinLnBrk="0" hangingPunct="1">
              <a:lnSpc>
                <a:spcPct val="90000"/>
              </a:lnSpc>
              <a:spcBef>
                <a:spcPts val="0"/>
              </a:spcBef>
              <a:buSzPct val="100000"/>
              <a:buFont typeface="System Font"/>
              <a:buChar char="—"/>
              <a:defRPr sz="1500" kern="1200" spc="-60" baseline="0">
                <a:solidFill>
                  <a:schemeClr val="tx1"/>
                </a:solidFill>
                <a:latin typeface="+mn-lt"/>
                <a:ea typeface="+mn-ea"/>
                <a:cs typeface="+mn-cs"/>
              </a:defRPr>
            </a:lvl2pPr>
            <a:lvl3pPr marL="0" indent="-228600" algn="l" defTabSz="914400" rtl="0" eaLnBrk="1" latinLnBrk="0" hangingPunct="1">
              <a:lnSpc>
                <a:spcPct val="90000"/>
              </a:lnSpc>
              <a:spcBef>
                <a:spcPts val="0"/>
              </a:spcBef>
              <a:buSzPct val="100000"/>
              <a:buFont typeface="System Font"/>
              <a:buChar char="—"/>
              <a:defRPr sz="1500" kern="1200" spc="-60" baseline="0">
                <a:solidFill>
                  <a:schemeClr val="tx1"/>
                </a:solidFill>
                <a:latin typeface="+mn-lt"/>
                <a:ea typeface="+mn-ea"/>
                <a:cs typeface="+mn-cs"/>
              </a:defRPr>
            </a:lvl3pPr>
            <a:lvl4pPr marL="0" indent="-228600" algn="l" defTabSz="914400" rtl="0" eaLnBrk="1" latinLnBrk="0" hangingPunct="1">
              <a:lnSpc>
                <a:spcPct val="90000"/>
              </a:lnSpc>
              <a:spcBef>
                <a:spcPts val="0"/>
              </a:spcBef>
              <a:buSzPct val="100000"/>
              <a:buFont typeface="System Font"/>
              <a:buChar char="—"/>
              <a:defRPr sz="1500" kern="1200" spc="-60" baseline="0">
                <a:solidFill>
                  <a:schemeClr val="tx1"/>
                </a:solidFill>
                <a:latin typeface="+mn-lt"/>
                <a:ea typeface="+mn-ea"/>
                <a:cs typeface="+mn-cs"/>
              </a:defRPr>
            </a:lvl4pPr>
            <a:lvl5pPr marL="0" indent="-228600" algn="l" defTabSz="914400" rtl="0" eaLnBrk="1" latinLnBrk="0" hangingPunct="1">
              <a:lnSpc>
                <a:spcPct val="90000"/>
              </a:lnSpc>
              <a:spcBef>
                <a:spcPts val="0"/>
              </a:spcBef>
              <a:buSzPct val="100000"/>
              <a:buFont typeface="System Font"/>
              <a:buChar char="—"/>
              <a:defRPr sz="1500" kern="1200" spc="-60" baseline="0">
                <a:solidFill>
                  <a:schemeClr val="tx1"/>
                </a:solidFill>
                <a:latin typeface="+mn-lt"/>
                <a:ea typeface="+mn-ea"/>
                <a:cs typeface="+mn-cs"/>
              </a:defRPr>
            </a:lvl5pPr>
            <a:lvl6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6pPr>
            <a:lvl7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7pPr>
            <a:lvl8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8pPr>
            <a:lvl9pPr marL="0" indent="0" algn="l" defTabSz="914400" rtl="0" eaLnBrk="1" latinLnBrk="0" hangingPunct="1">
              <a:lnSpc>
                <a:spcPct val="90000"/>
              </a:lnSpc>
              <a:spcBef>
                <a:spcPts val="0"/>
              </a:spcBef>
              <a:buFont typeface="Arial" panose="020B0604020202020204" pitchFamily="34" charset="0"/>
              <a:buNone/>
              <a:tabLst/>
              <a:defRPr sz="1500" kern="1200">
                <a:solidFill>
                  <a:schemeClr val="tx1"/>
                </a:solidFill>
                <a:latin typeface="+mn-lt"/>
                <a:ea typeface="+mn-ea"/>
                <a:cs typeface="+mn-cs"/>
              </a:defRPr>
            </a:lvl9pPr>
          </a:lstStyle>
          <a:p>
            <a:r>
              <a:rPr lang="en-GB"/>
              <a:t>Source: Google Analytics, </a:t>
            </a:r>
            <a:r>
              <a:rPr lang="en-GB" err="1"/>
              <a:t>SEOMoz</a:t>
            </a:r>
            <a:r>
              <a:rPr lang="en-GB"/>
              <a:t> , FB, Sky, </a:t>
            </a:r>
            <a:r>
              <a:rPr lang="en-GB" err="1"/>
              <a:t>SpiderPR</a:t>
            </a:r>
            <a:endParaRPr lang="en-GB"/>
          </a:p>
        </p:txBody>
      </p:sp>
      <p:pic>
        <p:nvPicPr>
          <p:cNvPr id="11" name="Picture 39">
            <a:extLst>
              <a:ext uri="{FF2B5EF4-FFF2-40B4-BE49-F238E27FC236}">
                <a16:creationId xmlns:a16="http://schemas.microsoft.com/office/drawing/2014/main" id="{4CCF5E61-0BC7-5F0C-10BD-D2AA7237C8A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02428" y="2529639"/>
            <a:ext cx="502180" cy="210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83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7"/>
                </p:tgtEl>
              </p:cMediaNode>
            </p:video>
            <p:seq concurrent="1" nextAc="seek">
              <p:cTn id="8" restart="whenNotActive" fill="hold" evtFilter="cancelBubble" nodeType="interactiveSeq">
                <p:stCondLst>
                  <p:cond evt="onClick" delay="0">
                    <p:tgtEl>
                      <p:spTgt spid="4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7"/>
                                        </p:tgtEl>
                                      </p:cBhvr>
                                    </p:cmd>
                                  </p:childTnLst>
                                </p:cTn>
                              </p:par>
                            </p:childTnLst>
                          </p:cTn>
                        </p:par>
                      </p:childTnLst>
                    </p:cTn>
                  </p:par>
                </p:childTnLst>
              </p:cTn>
              <p:nextCondLst>
                <p:cond evt="onClick" delay="0">
                  <p:tgtEl>
                    <p:spTgt spid="4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44404-1E42-6A1D-7144-72A8A37770E6}"/>
            </a:ext>
          </a:extLst>
        </p:cNvPr>
        <p:cNvGrpSpPr/>
        <p:nvPr/>
      </p:nvGrpSpPr>
      <p:grpSpPr>
        <a:xfrm>
          <a:off x="0" y="0"/>
          <a:ext cx="0" cy="0"/>
          <a:chOff x="0" y="0"/>
          <a:chExt cx="0" cy="0"/>
        </a:xfrm>
      </p:grpSpPr>
      <p:pic>
        <p:nvPicPr>
          <p:cNvPr id="12" name="Online Media 46" title="&quot;Maybe one day everyone will want to go bald...&quot; - TV advert September 2024">
            <a:hlinkClick r:id="" action="ppaction://media"/>
            <a:extLst>
              <a:ext uri="{FF2B5EF4-FFF2-40B4-BE49-F238E27FC236}">
                <a16:creationId xmlns:a16="http://schemas.microsoft.com/office/drawing/2014/main" id="{CF57AEAB-08A7-FE79-7E1D-E5DBC34F2B9E}"/>
              </a:ext>
            </a:extLst>
          </p:cNvPr>
          <p:cNvPicPr>
            <a:picLocks noRot="1" noChangeAspect="1"/>
          </p:cNvPicPr>
          <p:nvPr>
            <a:videoFile r:link="rId1"/>
          </p:nvPr>
        </p:nvPicPr>
        <p:blipFill>
          <a:blip r:embed="rId4"/>
          <a:stretch>
            <a:fillRect/>
          </a:stretch>
        </p:blipFill>
        <p:spPr>
          <a:xfrm>
            <a:off x="0" y="0"/>
            <a:ext cx="12192000" cy="6888481"/>
          </a:xfrm>
          <a:prstGeom prst="rect">
            <a:avLst/>
          </a:prstGeom>
        </p:spPr>
      </p:pic>
    </p:spTree>
    <p:extLst>
      <p:ext uri="{BB962C8B-B14F-4D97-AF65-F5344CB8AC3E}">
        <p14:creationId xmlns:p14="http://schemas.microsoft.com/office/powerpoint/2010/main" val="83787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6EF00-838F-625E-02B1-F6BFBDE5CFFD}"/>
            </a:ext>
          </a:extLst>
        </p:cNvPr>
        <p:cNvGrpSpPr/>
        <p:nvPr/>
      </p:nvGrpSpPr>
      <p:grpSpPr>
        <a:xfrm>
          <a:off x="0" y="0"/>
          <a:ext cx="0" cy="0"/>
          <a:chOff x="0" y="0"/>
          <a:chExt cx="0" cy="0"/>
        </a:xfrm>
      </p:grpSpPr>
      <p:sp>
        <p:nvSpPr>
          <p:cNvPr id="2" name="Round Same-side Corner of Rectangle 52">
            <a:extLst>
              <a:ext uri="{FF2B5EF4-FFF2-40B4-BE49-F238E27FC236}">
                <a16:creationId xmlns:a16="http://schemas.microsoft.com/office/drawing/2014/main" id="{77B4D78F-E3E0-BA83-8A3D-E68CA85D0D01}"/>
              </a:ext>
            </a:extLst>
          </p:cNvPr>
          <p:cNvSpPr/>
          <p:nvPr/>
        </p:nvSpPr>
        <p:spPr>
          <a:xfrm rot="10800000">
            <a:off x="0" y="-1"/>
            <a:ext cx="12192000" cy="996211"/>
          </a:xfrm>
          <a:prstGeom prst="round2Same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6">
            <a:extLst>
              <a:ext uri="{FF2B5EF4-FFF2-40B4-BE49-F238E27FC236}">
                <a16:creationId xmlns:a16="http://schemas.microsoft.com/office/drawing/2014/main" id="{891FFCBF-659D-7D98-79D6-4A1C3C1D293F}"/>
              </a:ext>
            </a:extLst>
          </p:cNvPr>
          <p:cNvSpPr txBox="1">
            <a:spLocks/>
          </p:cNvSpPr>
          <p:nvPr/>
        </p:nvSpPr>
        <p:spPr>
          <a:xfrm>
            <a:off x="341794" y="382563"/>
            <a:ext cx="6059006" cy="444797"/>
          </a:xfrm>
          <a:prstGeom prst="rect">
            <a:avLst/>
          </a:prstGeom>
        </p:spPr>
        <p:txBody>
          <a:bodyPr vert="horz" lIns="0" tIns="0" rIns="0" bIns="0" rtlCol="0" anchor="t" anchorCtr="0">
            <a:noAutofit/>
          </a:bodyPr>
          <a:lstStyle>
            <a:lvl1pPr algn="l" defTabSz="914400" rtl="0" eaLnBrk="1" latinLnBrk="0" hangingPunct="1">
              <a:lnSpc>
                <a:spcPts val="2800"/>
              </a:lnSpc>
              <a:spcBef>
                <a:spcPct val="0"/>
              </a:spcBef>
              <a:buNone/>
              <a:defRPr sz="3000" b="1" kern="1200">
                <a:solidFill>
                  <a:schemeClr val="bg2"/>
                </a:solidFill>
                <a:latin typeface="+mj-lt"/>
                <a:ea typeface="+mj-ea"/>
                <a:cs typeface="+mj-cs"/>
              </a:defRPr>
            </a:lvl1pPr>
          </a:lstStyle>
          <a:p>
            <a:pPr>
              <a:defRPr/>
            </a:pPr>
            <a:r>
              <a:rPr lang="en-GB" sz="2600">
                <a:solidFill>
                  <a:srgbClr val="EEFAD5"/>
                </a:solidFill>
                <a:latin typeface="Aeroport"/>
              </a:rPr>
              <a:t>Summary and Thank you</a:t>
            </a:r>
          </a:p>
        </p:txBody>
      </p:sp>
      <p:sp>
        <p:nvSpPr>
          <p:cNvPr id="5" name="Rounded Rectangle 45">
            <a:extLst>
              <a:ext uri="{FF2B5EF4-FFF2-40B4-BE49-F238E27FC236}">
                <a16:creationId xmlns:a16="http://schemas.microsoft.com/office/drawing/2014/main" id="{885E1FFA-1617-C00E-89AD-9E2C064D17D0}"/>
              </a:ext>
            </a:extLst>
          </p:cNvPr>
          <p:cNvSpPr/>
          <p:nvPr/>
        </p:nvSpPr>
        <p:spPr>
          <a:xfrm>
            <a:off x="7049892" y="1503179"/>
            <a:ext cx="3600000" cy="4972258"/>
          </a:xfrm>
          <a:prstGeom prst="roundRect">
            <a:avLst>
              <a:gd name="adj" fmla="val 4680"/>
            </a:avLst>
          </a:prstGeom>
          <a:solidFill>
            <a:schemeClr val="bg2"/>
          </a:solidFill>
          <a:ln>
            <a:solidFill>
              <a:schemeClr val="bg2">
                <a:lumMod val="9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i="0" u="none" strike="noStrike" kern="1200" cap="none" spc="0" normalizeH="0" baseline="0" noProof="0">
              <a:ln>
                <a:noFill/>
              </a:ln>
              <a:solidFill>
                <a:schemeClr val="tx1"/>
              </a:solidFill>
              <a:effectLst/>
              <a:uLnTx/>
              <a:uFillTx/>
              <a:latin typeface="Aeroport Light"/>
              <a:ea typeface="+mn-ea"/>
              <a:cs typeface="+mn-cs"/>
            </a:endParaRPr>
          </a:p>
        </p:txBody>
      </p:sp>
      <p:sp>
        <p:nvSpPr>
          <p:cNvPr id="7" name="Rounded Rectangle 47">
            <a:extLst>
              <a:ext uri="{FF2B5EF4-FFF2-40B4-BE49-F238E27FC236}">
                <a16:creationId xmlns:a16="http://schemas.microsoft.com/office/drawing/2014/main" id="{F9C7E803-68EB-E573-FA6A-2AE6E6CEECD1}"/>
              </a:ext>
            </a:extLst>
          </p:cNvPr>
          <p:cNvSpPr/>
          <p:nvPr/>
        </p:nvSpPr>
        <p:spPr>
          <a:xfrm>
            <a:off x="7377637" y="1144485"/>
            <a:ext cx="3005693" cy="493349"/>
          </a:xfrm>
          <a:prstGeom prst="roundRect">
            <a:avLst>
              <a:gd name="adj" fmla="val 50000"/>
            </a:avLst>
          </a:prstGeom>
          <a:solidFill>
            <a:srgbClr val="CFFE6E"/>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solidFill>
                <a:latin typeface="Aeroport Light"/>
              </a:rPr>
              <a:t>What does it mean?</a:t>
            </a:r>
          </a:p>
        </p:txBody>
      </p:sp>
      <p:sp>
        <p:nvSpPr>
          <p:cNvPr id="9" name="Rounded Rectangle 45">
            <a:extLst>
              <a:ext uri="{FF2B5EF4-FFF2-40B4-BE49-F238E27FC236}">
                <a16:creationId xmlns:a16="http://schemas.microsoft.com/office/drawing/2014/main" id="{28A16DCB-C8F7-56B8-FE94-F1654FEDD8E0}"/>
              </a:ext>
            </a:extLst>
          </p:cNvPr>
          <p:cNvSpPr/>
          <p:nvPr/>
        </p:nvSpPr>
        <p:spPr>
          <a:xfrm>
            <a:off x="7663298" y="1845700"/>
            <a:ext cx="2412000" cy="720000"/>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Aeroport Light"/>
              </a:rPr>
              <a:t>Speaks to consumer’s directly and offers solutions alongside education that they want</a:t>
            </a:r>
          </a:p>
        </p:txBody>
      </p:sp>
      <p:sp>
        <p:nvSpPr>
          <p:cNvPr id="11" name="Rounded Rectangle 9">
            <a:extLst>
              <a:ext uri="{FF2B5EF4-FFF2-40B4-BE49-F238E27FC236}">
                <a16:creationId xmlns:a16="http://schemas.microsoft.com/office/drawing/2014/main" id="{3A1AAD9C-F5F1-BB3C-ED58-5E540F53644D}"/>
              </a:ext>
            </a:extLst>
          </p:cNvPr>
          <p:cNvSpPr/>
          <p:nvPr/>
        </p:nvSpPr>
        <p:spPr>
          <a:xfrm>
            <a:off x="7663298" y="3061172"/>
            <a:ext cx="2412000" cy="720000"/>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Aeroport Light"/>
              </a:rPr>
              <a:t>Leading with science leads to efficacy which drives customer retention </a:t>
            </a:r>
          </a:p>
        </p:txBody>
      </p:sp>
      <p:sp>
        <p:nvSpPr>
          <p:cNvPr id="13" name="Rounded Rectangle 3">
            <a:extLst>
              <a:ext uri="{FF2B5EF4-FFF2-40B4-BE49-F238E27FC236}">
                <a16:creationId xmlns:a16="http://schemas.microsoft.com/office/drawing/2014/main" id="{B32DF449-2168-541D-9077-BDC15342C0C7}"/>
              </a:ext>
            </a:extLst>
          </p:cNvPr>
          <p:cNvSpPr/>
          <p:nvPr/>
        </p:nvSpPr>
        <p:spPr>
          <a:xfrm>
            <a:off x="7663298" y="4276644"/>
            <a:ext cx="2412000" cy="720000"/>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Aeroport Light"/>
              </a:rPr>
              <a:t>Meets the customer where they are and act’s a flywheel in terms of business growth and brand awareness</a:t>
            </a:r>
          </a:p>
        </p:txBody>
      </p:sp>
      <p:sp>
        <p:nvSpPr>
          <p:cNvPr id="16" name="Rounded Rectangle 45">
            <a:extLst>
              <a:ext uri="{FF2B5EF4-FFF2-40B4-BE49-F238E27FC236}">
                <a16:creationId xmlns:a16="http://schemas.microsoft.com/office/drawing/2014/main" id="{9135908F-F301-6AF6-1E8E-006DEA8C126D}"/>
              </a:ext>
            </a:extLst>
          </p:cNvPr>
          <p:cNvSpPr/>
          <p:nvPr/>
        </p:nvSpPr>
        <p:spPr>
          <a:xfrm>
            <a:off x="1433100" y="1582838"/>
            <a:ext cx="3600000" cy="4892599"/>
          </a:xfrm>
          <a:prstGeom prst="roundRect">
            <a:avLst>
              <a:gd name="adj" fmla="val 4680"/>
            </a:avLst>
          </a:prstGeom>
          <a:solidFill>
            <a:schemeClr val="bg2"/>
          </a:solidFill>
          <a:ln>
            <a:solidFill>
              <a:schemeClr val="bg2">
                <a:lumMod val="9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i="0" u="none" strike="noStrike" kern="1200" cap="none" spc="0" normalizeH="0" baseline="0" noProof="0">
              <a:ln>
                <a:noFill/>
              </a:ln>
              <a:solidFill>
                <a:schemeClr val="tx1"/>
              </a:solidFill>
              <a:effectLst/>
              <a:uLnTx/>
              <a:uFillTx/>
              <a:latin typeface="Aeroport Light"/>
              <a:ea typeface="+mn-ea"/>
              <a:cs typeface="+mn-cs"/>
            </a:endParaRPr>
          </a:p>
        </p:txBody>
      </p:sp>
      <p:sp>
        <p:nvSpPr>
          <p:cNvPr id="21" name="Rounded Rectangle 45">
            <a:extLst>
              <a:ext uri="{FF2B5EF4-FFF2-40B4-BE49-F238E27FC236}">
                <a16:creationId xmlns:a16="http://schemas.microsoft.com/office/drawing/2014/main" id="{93AAFAB1-51CA-9DA7-C60A-729416ADBA5D}"/>
              </a:ext>
            </a:extLst>
          </p:cNvPr>
          <p:cNvSpPr/>
          <p:nvPr/>
        </p:nvSpPr>
        <p:spPr>
          <a:xfrm>
            <a:off x="1936913" y="1925359"/>
            <a:ext cx="2412000" cy="720000"/>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Aeroport Light"/>
              </a:rPr>
              <a:t>A </a:t>
            </a:r>
            <a:r>
              <a:rPr kumimoji="0" lang="en-GB" sz="1200" b="1" i="0" u="none" strike="noStrike" kern="1200" cap="none" spc="0" normalizeH="0" baseline="0" noProof="0">
                <a:ln>
                  <a:noFill/>
                </a:ln>
                <a:solidFill>
                  <a:schemeClr val="tx1"/>
                </a:solidFill>
                <a:effectLst/>
                <a:uLnTx/>
                <a:uFillTx/>
                <a:latin typeface="Aeroport Light"/>
              </a:rPr>
              <a:t>modern brand </a:t>
            </a:r>
            <a:r>
              <a:rPr kumimoji="0" lang="en-GB" sz="1200" i="0" u="none" strike="noStrike" kern="1200" cap="none" spc="0" normalizeH="0" baseline="0" noProof="0">
                <a:ln>
                  <a:noFill/>
                </a:ln>
                <a:solidFill>
                  <a:schemeClr val="tx1"/>
                </a:solidFill>
                <a:effectLst/>
                <a:uLnTx/>
                <a:uFillTx/>
                <a:latin typeface="Aeroport Light"/>
              </a:rPr>
              <a:t>with an </a:t>
            </a:r>
            <a:r>
              <a:rPr kumimoji="0" lang="en-GB" sz="1200" b="1" i="0" u="none" strike="noStrike" kern="1200" cap="none" spc="0" normalizeH="0" baseline="0" noProof="0">
                <a:ln>
                  <a:noFill/>
                </a:ln>
                <a:solidFill>
                  <a:schemeClr val="tx1"/>
                </a:solidFill>
                <a:effectLst/>
                <a:uLnTx/>
                <a:uFillTx/>
                <a:latin typeface="Aeroport Light"/>
              </a:rPr>
              <a:t>innovative model</a:t>
            </a:r>
            <a:r>
              <a:rPr kumimoji="0" lang="en-GB" sz="1200" i="0" u="none" strike="noStrike" kern="1200" cap="none" spc="0" normalizeH="0" baseline="0" noProof="0">
                <a:ln>
                  <a:noFill/>
                </a:ln>
                <a:solidFill>
                  <a:schemeClr val="tx1"/>
                </a:solidFill>
                <a:effectLst/>
                <a:uLnTx/>
                <a:uFillTx/>
                <a:latin typeface="Aeroport Light"/>
              </a:rPr>
              <a:t> and with a </a:t>
            </a:r>
            <a:r>
              <a:rPr kumimoji="0" lang="en-GB" sz="1200" b="1" i="0" u="none" strike="noStrike" kern="1200" cap="none" spc="0" normalizeH="0" baseline="0" noProof="0">
                <a:ln>
                  <a:noFill/>
                </a:ln>
                <a:solidFill>
                  <a:schemeClr val="tx1"/>
                </a:solidFill>
                <a:effectLst/>
                <a:uLnTx/>
                <a:uFillTx/>
                <a:latin typeface="Aeroport Light"/>
              </a:rPr>
              <a:t>digital first </a:t>
            </a:r>
            <a:r>
              <a:rPr kumimoji="0" lang="en-GB" sz="1200" i="0" u="none" strike="noStrike" kern="1200" cap="none" spc="0" normalizeH="0" baseline="0" noProof="0">
                <a:ln>
                  <a:noFill/>
                </a:ln>
                <a:solidFill>
                  <a:schemeClr val="tx1"/>
                </a:solidFill>
                <a:effectLst/>
                <a:uLnTx/>
                <a:uFillTx/>
                <a:latin typeface="Aeroport Light"/>
              </a:rPr>
              <a:t>approach</a:t>
            </a:r>
          </a:p>
        </p:txBody>
      </p:sp>
      <p:sp>
        <p:nvSpPr>
          <p:cNvPr id="23" name="Rounded Rectangle 9">
            <a:extLst>
              <a:ext uri="{FF2B5EF4-FFF2-40B4-BE49-F238E27FC236}">
                <a16:creationId xmlns:a16="http://schemas.microsoft.com/office/drawing/2014/main" id="{8194DB3D-904E-288B-CA20-8CD6B9F9C9AF}"/>
              </a:ext>
            </a:extLst>
          </p:cNvPr>
          <p:cNvSpPr/>
          <p:nvPr/>
        </p:nvSpPr>
        <p:spPr>
          <a:xfrm>
            <a:off x="1936913" y="3140832"/>
            <a:ext cx="2412000" cy="720000"/>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tx1"/>
                </a:solidFill>
                <a:effectLst/>
                <a:uLnTx/>
                <a:uFillTx/>
                <a:latin typeface="Aeroport Light"/>
              </a:rPr>
              <a:t>Clinically proven </a:t>
            </a:r>
            <a:r>
              <a:rPr kumimoji="0" lang="en-GB" sz="1200" i="0" u="none" strike="noStrike" kern="1200" cap="none" spc="0" normalizeH="0" baseline="0" noProof="0">
                <a:ln>
                  <a:noFill/>
                </a:ln>
                <a:solidFill>
                  <a:schemeClr val="tx1"/>
                </a:solidFill>
                <a:effectLst/>
                <a:uLnTx/>
                <a:uFillTx/>
                <a:latin typeface="Aeroport Light"/>
              </a:rPr>
              <a:t>treatments based on </a:t>
            </a:r>
            <a:r>
              <a:rPr kumimoji="0" lang="en-GB" sz="1200" b="1" i="0" u="none" strike="noStrike" kern="1200" cap="none" spc="0" normalizeH="0" baseline="0" noProof="0">
                <a:ln>
                  <a:noFill/>
                </a:ln>
                <a:solidFill>
                  <a:schemeClr val="tx1"/>
                </a:solidFill>
                <a:effectLst/>
                <a:uLnTx/>
                <a:uFillTx/>
                <a:latin typeface="Aeroport Light"/>
              </a:rPr>
              <a:t>evidence</a:t>
            </a:r>
            <a:r>
              <a:rPr kumimoji="0" lang="en-GB" sz="1200" i="0" u="none" strike="noStrike" kern="1200" cap="none" spc="0" normalizeH="0" baseline="0" noProof="0">
                <a:ln>
                  <a:noFill/>
                </a:ln>
                <a:solidFill>
                  <a:schemeClr val="tx1"/>
                </a:solidFill>
                <a:effectLst/>
                <a:uLnTx/>
                <a:uFillTx/>
                <a:latin typeface="Aeroport Light"/>
              </a:rPr>
              <a:t> combining medical and non-medical treatments</a:t>
            </a:r>
          </a:p>
        </p:txBody>
      </p:sp>
      <p:sp>
        <p:nvSpPr>
          <p:cNvPr id="25" name="Rounded Rectangle 3">
            <a:extLst>
              <a:ext uri="{FF2B5EF4-FFF2-40B4-BE49-F238E27FC236}">
                <a16:creationId xmlns:a16="http://schemas.microsoft.com/office/drawing/2014/main" id="{92138D1F-6504-5868-953B-95D8A1BD2C67}"/>
              </a:ext>
            </a:extLst>
          </p:cNvPr>
          <p:cNvSpPr/>
          <p:nvPr/>
        </p:nvSpPr>
        <p:spPr>
          <a:xfrm>
            <a:off x="1936913" y="4356304"/>
            <a:ext cx="2412000" cy="720000"/>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tx1"/>
                </a:solidFill>
                <a:effectLst/>
                <a:uLnTx/>
                <a:uFillTx/>
                <a:latin typeface="Aeroport Light"/>
              </a:rPr>
              <a:t>Multichannel </a:t>
            </a:r>
            <a:r>
              <a:rPr kumimoji="0" lang="en-GB" sz="1200" i="0" u="none" strike="noStrike" kern="1200" cap="none" spc="0" normalizeH="0" baseline="0" noProof="0">
                <a:ln>
                  <a:noFill/>
                </a:ln>
                <a:solidFill>
                  <a:schemeClr val="tx1"/>
                </a:solidFill>
                <a:effectLst/>
                <a:uLnTx/>
                <a:uFillTx/>
                <a:latin typeface="Aeroport Light"/>
              </a:rPr>
              <a:t>business (e-comm, subscription, marketplaces, pharmacy)</a:t>
            </a:r>
          </a:p>
        </p:txBody>
      </p:sp>
      <p:pic>
        <p:nvPicPr>
          <p:cNvPr id="27" name="Graphic 26" descr="Line arrow: Counter-clockwise curve with solid fill">
            <a:extLst>
              <a:ext uri="{FF2B5EF4-FFF2-40B4-BE49-F238E27FC236}">
                <a16:creationId xmlns:a16="http://schemas.microsoft.com/office/drawing/2014/main" id="{21E16258-66BE-0368-48EB-B9EBE6414B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186324" flipV="1">
            <a:off x="5446813" y="1702706"/>
            <a:ext cx="914400" cy="914400"/>
          </a:xfrm>
          <a:prstGeom prst="rect">
            <a:avLst/>
          </a:prstGeom>
        </p:spPr>
      </p:pic>
      <p:pic>
        <p:nvPicPr>
          <p:cNvPr id="29" name="Graphic 28" descr="Line arrow: Counter-clockwise curve with solid fill">
            <a:extLst>
              <a:ext uri="{FF2B5EF4-FFF2-40B4-BE49-F238E27FC236}">
                <a16:creationId xmlns:a16="http://schemas.microsoft.com/office/drawing/2014/main" id="{10D7FD68-D617-2DF2-CA8D-CF2C0C19BF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186324" flipV="1">
            <a:off x="5506952" y="2913437"/>
            <a:ext cx="914400" cy="914400"/>
          </a:xfrm>
          <a:prstGeom prst="rect">
            <a:avLst/>
          </a:prstGeom>
        </p:spPr>
      </p:pic>
      <p:pic>
        <p:nvPicPr>
          <p:cNvPr id="31" name="Graphic 30" descr="Line arrow: Counter-clockwise curve with solid fill">
            <a:extLst>
              <a:ext uri="{FF2B5EF4-FFF2-40B4-BE49-F238E27FC236}">
                <a16:creationId xmlns:a16="http://schemas.microsoft.com/office/drawing/2014/main" id="{88723F27-2F96-7E13-EE63-2809FD4C0F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186324" flipV="1">
            <a:off x="5520155" y="4105480"/>
            <a:ext cx="914400" cy="914400"/>
          </a:xfrm>
          <a:prstGeom prst="rect">
            <a:avLst/>
          </a:prstGeom>
        </p:spPr>
      </p:pic>
      <p:sp>
        <p:nvSpPr>
          <p:cNvPr id="35" name="Rounded Rectangle 3">
            <a:extLst>
              <a:ext uri="{FF2B5EF4-FFF2-40B4-BE49-F238E27FC236}">
                <a16:creationId xmlns:a16="http://schemas.microsoft.com/office/drawing/2014/main" id="{421F21A1-87AE-6035-4F1E-297959EC19F4}"/>
              </a:ext>
            </a:extLst>
          </p:cNvPr>
          <p:cNvSpPr/>
          <p:nvPr/>
        </p:nvSpPr>
        <p:spPr>
          <a:xfrm>
            <a:off x="7674483" y="5492116"/>
            <a:ext cx="2412000" cy="720000"/>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latin typeface="Aeroport Light"/>
              </a:rPr>
              <a:t>Set up to move fast and enter new markets when required</a:t>
            </a:r>
            <a:endParaRPr kumimoji="0" lang="en-GB" sz="1200" i="0" u="none" strike="noStrike" kern="1200" cap="none" spc="0" normalizeH="0" baseline="0" noProof="0">
              <a:ln>
                <a:noFill/>
              </a:ln>
              <a:solidFill>
                <a:schemeClr val="tx1"/>
              </a:solidFill>
              <a:effectLst/>
              <a:uLnTx/>
              <a:uFillTx/>
              <a:latin typeface="Aeroport Light"/>
            </a:endParaRPr>
          </a:p>
        </p:txBody>
      </p:sp>
      <p:sp>
        <p:nvSpPr>
          <p:cNvPr id="37" name="Rounded Rectangle 3">
            <a:extLst>
              <a:ext uri="{FF2B5EF4-FFF2-40B4-BE49-F238E27FC236}">
                <a16:creationId xmlns:a16="http://schemas.microsoft.com/office/drawing/2014/main" id="{D07C9587-BD23-95BE-6608-472310AA248E}"/>
              </a:ext>
            </a:extLst>
          </p:cNvPr>
          <p:cNvSpPr/>
          <p:nvPr/>
        </p:nvSpPr>
        <p:spPr>
          <a:xfrm>
            <a:off x="1936913" y="5571776"/>
            <a:ext cx="2412000" cy="720000"/>
          </a:xfrm>
          <a:prstGeom prst="roundRect">
            <a:avLst>
              <a:gd name="adj" fmla="val 6242"/>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tx1"/>
                </a:solidFill>
                <a:effectLst/>
                <a:uLnTx/>
                <a:uFillTx/>
                <a:latin typeface="Aeroport Light"/>
              </a:rPr>
              <a:t>Scalable platform </a:t>
            </a:r>
            <a:r>
              <a:rPr kumimoji="0" lang="en-GB" sz="1200" i="0" u="none" strike="noStrike" kern="1200" cap="none" spc="0" normalizeH="0" baseline="0" noProof="0">
                <a:ln>
                  <a:noFill/>
                </a:ln>
                <a:solidFill>
                  <a:schemeClr val="tx1"/>
                </a:solidFill>
                <a:effectLst/>
                <a:uLnTx/>
                <a:uFillTx/>
                <a:latin typeface="Aeroport Light"/>
              </a:rPr>
              <a:t>that can we </a:t>
            </a:r>
            <a:r>
              <a:rPr kumimoji="0" lang="en-GB" sz="1200" b="1" i="0" u="none" strike="noStrike" kern="1200" cap="none" spc="0" normalizeH="0" baseline="0" noProof="0">
                <a:ln>
                  <a:noFill/>
                </a:ln>
                <a:solidFill>
                  <a:schemeClr val="tx1"/>
                </a:solidFill>
                <a:effectLst/>
                <a:uLnTx/>
                <a:uFillTx/>
                <a:latin typeface="Aeroport Light"/>
              </a:rPr>
              <a:t>replicated </a:t>
            </a:r>
            <a:r>
              <a:rPr kumimoji="0" lang="en-GB" sz="1200" i="0" u="none" strike="noStrike" kern="1200" cap="none" spc="0" normalizeH="0" baseline="0" noProof="0">
                <a:ln>
                  <a:noFill/>
                </a:ln>
                <a:solidFill>
                  <a:schemeClr val="tx1"/>
                </a:solidFill>
                <a:effectLst/>
                <a:uLnTx/>
                <a:uFillTx/>
                <a:latin typeface="Aeroport Light"/>
              </a:rPr>
              <a:t>and is ready for </a:t>
            </a:r>
            <a:r>
              <a:rPr kumimoji="0" lang="en-GB" sz="1200" b="1" i="0" u="none" strike="noStrike" kern="1200" cap="none" spc="0" normalizeH="0" baseline="0" noProof="0">
                <a:ln>
                  <a:noFill/>
                </a:ln>
                <a:solidFill>
                  <a:schemeClr val="tx1"/>
                </a:solidFill>
                <a:effectLst/>
                <a:uLnTx/>
                <a:uFillTx/>
                <a:latin typeface="Aeroport Light"/>
              </a:rPr>
              <a:t>Geo expansion</a:t>
            </a:r>
            <a:endParaRPr kumimoji="0" lang="en-GB" sz="1200" i="0" u="none" strike="noStrike" kern="1200" cap="none" spc="0" normalizeH="0" baseline="0" noProof="0">
              <a:ln>
                <a:noFill/>
              </a:ln>
              <a:solidFill>
                <a:schemeClr val="tx1"/>
              </a:solidFill>
              <a:effectLst/>
              <a:uLnTx/>
              <a:uFillTx/>
              <a:latin typeface="Aeroport Light"/>
            </a:endParaRPr>
          </a:p>
        </p:txBody>
      </p:sp>
      <p:pic>
        <p:nvPicPr>
          <p:cNvPr id="39" name="Graphic 38" descr="Line arrow: Counter-clockwise curve with solid fill">
            <a:extLst>
              <a:ext uri="{FF2B5EF4-FFF2-40B4-BE49-F238E27FC236}">
                <a16:creationId xmlns:a16="http://schemas.microsoft.com/office/drawing/2014/main" id="{12222CEC-72F1-0537-96A7-89CBF5AF24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186324" flipV="1">
            <a:off x="5549628" y="5297523"/>
            <a:ext cx="914400" cy="914400"/>
          </a:xfrm>
          <a:prstGeom prst="rect">
            <a:avLst/>
          </a:prstGeom>
        </p:spPr>
      </p:pic>
      <p:sp>
        <p:nvSpPr>
          <p:cNvPr id="41" name="Rounded Rectangle 47">
            <a:extLst>
              <a:ext uri="{FF2B5EF4-FFF2-40B4-BE49-F238E27FC236}">
                <a16:creationId xmlns:a16="http://schemas.microsoft.com/office/drawing/2014/main" id="{D15C33AE-ADA2-B851-E87B-35F05AC825E7}"/>
              </a:ext>
            </a:extLst>
          </p:cNvPr>
          <p:cNvSpPr/>
          <p:nvPr/>
        </p:nvSpPr>
        <p:spPr>
          <a:xfrm>
            <a:off x="1730253" y="1144485"/>
            <a:ext cx="3005693" cy="493349"/>
          </a:xfrm>
          <a:prstGeom prst="roundRect">
            <a:avLst>
              <a:gd name="adj" fmla="val 50000"/>
            </a:avLst>
          </a:prstGeom>
          <a:solidFill>
            <a:srgbClr val="CFFE6E"/>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solidFill>
                <a:latin typeface="Aeroport Light"/>
              </a:rPr>
              <a:t>What have we done?</a:t>
            </a:r>
          </a:p>
        </p:txBody>
      </p:sp>
    </p:spTree>
    <p:extLst>
      <p:ext uri="{BB962C8B-B14F-4D97-AF65-F5344CB8AC3E}">
        <p14:creationId xmlns:p14="http://schemas.microsoft.com/office/powerpoint/2010/main" val="1717891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ons Theme">
  <a:themeElements>
    <a:clrScheme name="Sons">
      <a:dk1>
        <a:srgbClr val="24272A"/>
      </a:dk1>
      <a:lt1>
        <a:sysClr val="window" lastClr="FFFFFF"/>
      </a:lt1>
      <a:dk2>
        <a:srgbClr val="4100E6"/>
      </a:dk2>
      <a:lt2>
        <a:srgbClr val="EEFAD5"/>
      </a:lt2>
      <a:accent1>
        <a:srgbClr val="E8E9EA"/>
      </a:accent1>
      <a:accent2>
        <a:srgbClr val="BBBBBB"/>
      </a:accent2>
      <a:accent3>
        <a:srgbClr val="898A8D"/>
      </a:accent3>
      <a:accent4>
        <a:srgbClr val="BBBBBB"/>
      </a:accent4>
      <a:accent5>
        <a:srgbClr val="EEFAD5"/>
      </a:accent5>
      <a:accent6>
        <a:srgbClr val="E8E9EA"/>
      </a:accent6>
      <a:hlink>
        <a:srgbClr val="24272A"/>
      </a:hlink>
      <a:folHlink>
        <a:srgbClr val="4100E6"/>
      </a:folHlink>
    </a:clrScheme>
    <a:fontScheme name="Sons">
      <a:majorFont>
        <a:latin typeface="Aeroport"/>
        <a:ea typeface=""/>
        <a:cs typeface=""/>
      </a:majorFont>
      <a:minorFont>
        <a:latin typeface="Aeropor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lIns="0" tIns="0" rIns="0" bIns="0"/>
      <a:lstStyle>
        <a:defPPr algn="l">
          <a:defRPr sz="100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7F31FAA8C1064EACA8FA10C20A1065" ma:contentTypeVersion="18" ma:contentTypeDescription="Create a new document." ma:contentTypeScope="" ma:versionID="1f9adbaa7dd0eb2596f0da209390d1d0">
  <xsd:schema xmlns:xsd="http://www.w3.org/2001/XMLSchema" xmlns:xs="http://www.w3.org/2001/XMLSchema" xmlns:p="http://schemas.microsoft.com/office/2006/metadata/properties" xmlns:ns2="26bfbb10-95d9-424e-ba43-a67ff609e8b8" xmlns:ns3="ce5e8d46-2594-43b4-9bd0-cf1dd5adfa5b" targetNamespace="http://schemas.microsoft.com/office/2006/metadata/properties" ma:root="true" ma:fieldsID="883f138b94f7e018c53ce1a52455c6db" ns2:_="" ns3:_="">
    <xsd:import namespace="26bfbb10-95d9-424e-ba43-a67ff609e8b8"/>
    <xsd:import namespace="ce5e8d46-2594-43b4-9bd0-cf1dd5adfa5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bfbb10-95d9-424e-ba43-a67ff609e8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6e3f13-6019-42a8-8c61-1b50cf3cc4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e5e8d46-2594-43b4-9bd0-cf1dd5adfa5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ab2eddd-3abb-49a2-a9d8-30b40f8f9599}" ma:internalName="TaxCatchAll" ma:showField="CatchAllData" ma:web="ce5e8d46-2594-43b4-9bd0-cf1dd5adfa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6bfbb10-95d9-424e-ba43-a67ff609e8b8">
      <Terms xmlns="http://schemas.microsoft.com/office/infopath/2007/PartnerControls"/>
    </lcf76f155ced4ddcb4097134ff3c332f>
    <TaxCatchAll xmlns="ce5e8d46-2594-43b4-9bd0-cf1dd5adfa5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2DDB00-A2EB-402F-8F7B-CFF726E8EFF1}">
  <ds:schemaRefs>
    <ds:schemaRef ds:uri="26bfbb10-95d9-424e-ba43-a67ff609e8b8"/>
    <ds:schemaRef ds:uri="ce5e8d46-2594-43b4-9bd0-cf1dd5adfa5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E05C065-55D6-481C-A0F9-9DE2E632DD8B}">
  <ds:schemaRefs>
    <ds:schemaRef ds:uri="26bfbb10-95d9-424e-ba43-a67ff609e8b8"/>
    <ds:schemaRef ds:uri="ce5e8d46-2594-43b4-9bd0-cf1dd5adfa5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7219526-DF9B-44C2-9B50-05E8D45A37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1723</Words>
  <Application>Microsoft Office PowerPoint</Application>
  <PresentationFormat>Widescreen</PresentationFormat>
  <Paragraphs>207</Paragraphs>
  <Slides>11</Slides>
  <Notes>11</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Aeroport</vt:lpstr>
      <vt:lpstr>Aeroport Light</vt:lpstr>
      <vt:lpstr>Aptos</vt:lpstr>
      <vt:lpstr>Aptos Display</vt:lpstr>
      <vt:lpstr>Arial</vt:lpstr>
      <vt:lpstr>Calibri</vt:lpstr>
      <vt:lpstr>System Font</vt:lpstr>
      <vt:lpstr>Office Theme</vt:lpstr>
      <vt:lpstr>Sons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Adrian Gilbane</dc:creator>
  <cp:lastModifiedBy>Kristina Dutchak</cp:lastModifiedBy>
  <cp:revision>3</cp:revision>
  <cp:lastPrinted>2026-04-03T12:28:38Z</cp:lastPrinted>
  <dcterms:created xsi:type="dcterms:W3CDTF">2026-02-10T10:16:49Z</dcterms:created>
  <dcterms:modified xsi:type="dcterms:W3CDTF">2026-09-09T16:35:25Z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0x0101005E7F31FAA8C1064EACA8FA10C20A1065</vt:lpwstr>
  </property>
  <property fmtid="{D5CDD505-2E9C-101B-9397-08002B2CF9AE}" pid="3" name="MediaServiceImageTags">
    <vt:lpwstr/>
  </property>
</Properties>
</file>