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134804874" r:id="rId4"/>
    <p:sldId id="2134804878" r:id="rId5"/>
    <p:sldId id="270" r:id="rId6"/>
    <p:sldId id="272" r:id="rId7"/>
    <p:sldId id="271" r:id="rId8"/>
    <p:sldId id="2134804877" r:id="rId9"/>
    <p:sldId id="2134804873" r:id="rId10"/>
    <p:sldId id="262" r:id="rId11"/>
    <p:sldId id="2134804880" r:id="rId12"/>
    <p:sldId id="2134804875" r:id="rId13"/>
    <p:sldId id="2134804876" r:id="rId14"/>
    <p:sldId id="266" r:id="rId15"/>
  </p:sldIdLst>
  <p:sldSz cx="12188825" cy="6858000"/>
  <p:notesSz cx="6858000" cy="121888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CFF"/>
    <a:srgbClr val="D29EFF"/>
    <a:srgbClr val="EAFFBC"/>
    <a:srgbClr val="ECE2FF"/>
    <a:srgbClr val="CFCBFF"/>
    <a:srgbClr val="F6F1FF"/>
    <a:srgbClr val="9437FF"/>
    <a:srgbClr val="941CFF"/>
    <a:srgbClr val="A873EB"/>
    <a:srgbClr val="F7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v>A1</c:v>
          </c:tx>
          <c:spPr>
            <a:solidFill>
              <a:srgbClr val="6C1CFF"/>
            </a:solidFill>
            <a:effectLst/>
          </c:spPr>
          <c:invertIfNegative val="0"/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Sheet1!$B$1:$F$1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E-4C46-8A35-E3432DA20211}"/>
            </c:ext>
          </c:extLst>
        </c:ser>
        <c:ser>
          <c:idx val="1"/>
          <c:order val="1"/>
          <c:tx>
            <c:strRef>
              <c:f>Sheet1!$B$1</c:f>
              <c:strCache>
                <c:ptCount val="1"/>
                <c:pt idx="0">
                  <c:v>Asia Pacific</c:v>
                </c:pt>
              </c:strCache>
            </c:strRef>
          </c:tx>
          <c:spPr>
            <a:solidFill>
              <a:srgbClr val="EAFFBC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76</c:v>
                </c:pt>
                <c:pt idx="1">
                  <c:v>105</c:v>
                </c:pt>
                <c:pt idx="2">
                  <c:v>114</c:v>
                </c:pt>
                <c:pt idx="3">
                  <c:v>134</c:v>
                </c:pt>
                <c:pt idx="4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B-6A49-8230-0EF5574C6D7F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North America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</c:v>
                </c:pt>
                <c:pt idx="1">
                  <c:v>86</c:v>
                </c:pt>
                <c:pt idx="2">
                  <c:v>96</c:v>
                </c:pt>
                <c:pt idx="3">
                  <c:v>105</c:v>
                </c:pt>
                <c:pt idx="4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AB-6A49-8230-0EF5574C6D7F}"/>
            </c:ext>
          </c:extLst>
        </c:ser>
        <c:ser>
          <c:idx val="3"/>
          <c:order val="3"/>
          <c:tx>
            <c:strRef>
              <c:f>Sheet1!$D$1</c:f>
              <c:strCache>
                <c:ptCount val="1"/>
                <c:pt idx="0">
                  <c:v>Western Europe</c:v>
                </c:pt>
              </c:strCache>
            </c:strRef>
          </c:tx>
          <c:spPr>
            <a:solidFill>
              <a:srgbClr val="6C1C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39</c:v>
                </c:pt>
                <c:pt idx="1">
                  <c:v>47</c:v>
                </c:pt>
                <c:pt idx="2">
                  <c:v>49</c:v>
                </c:pt>
                <c:pt idx="3">
                  <c:v>57</c:v>
                </c:pt>
                <c:pt idx="4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AB-6A49-8230-0EF5574C6D7F}"/>
            </c:ext>
          </c:extLst>
        </c:ser>
        <c:ser>
          <c:idx val="4"/>
          <c:order val="4"/>
          <c:tx>
            <c:strRef>
              <c:f>Sheet1!$E$1</c:f>
              <c:strCache>
                <c:ptCount val="1"/>
                <c:pt idx="0">
                  <c:v>Eastern Europe</c:v>
                </c:pt>
              </c:strCache>
            </c:strRef>
          </c:tx>
          <c:spPr>
            <a:solidFill>
              <a:srgbClr val="D9C6FF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</c:v>
                </c:pt>
                <c:pt idx="1">
                  <c:v>13</c:v>
                </c:pt>
                <c:pt idx="2">
                  <c:v>15</c:v>
                </c:pt>
                <c:pt idx="3">
                  <c:v>17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AB-6A49-8230-0EF5574C6D7F}"/>
            </c:ext>
          </c:extLst>
        </c:ser>
        <c:ser>
          <c:idx val="5"/>
          <c:order val="5"/>
          <c:tx>
            <c:strRef>
              <c:f>Sheet1!$F$1</c:f>
              <c:strCache>
                <c:ptCount val="1"/>
                <c:pt idx="0">
                  <c:v>Rest of World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2019</c:v>
                </c:pt>
                <c:pt idx="2">
                  <c:v>2021</c:v>
                </c:pt>
                <c:pt idx="3">
                  <c:v>2023</c:v>
                </c:pt>
                <c:pt idx="4">
                  <c:v>2025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23</c:v>
                </c:pt>
                <c:pt idx="1">
                  <c:v>30</c:v>
                </c:pt>
                <c:pt idx="2">
                  <c:v>35</c:v>
                </c:pt>
                <c:pt idx="3">
                  <c:v>42</c:v>
                </c:pt>
                <c:pt idx="4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AB-6A49-8230-0EF5574C6D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3.2614152397616968E-2"/>
          <c:y val="0.84936760735658934"/>
          <c:w val="0.93697610715327251"/>
          <c:h val="0.1307674740895767"/>
        </c:manualLayout>
      </c:layout>
      <c:overlay val="0"/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EAFFB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Spain</c:v>
                </c:pt>
                <c:pt idx="1">
                  <c:v>Slovakia</c:v>
                </c:pt>
                <c:pt idx="2">
                  <c:v>Germany</c:v>
                </c:pt>
                <c:pt idx="3">
                  <c:v>France</c:v>
                </c:pt>
                <c:pt idx="4">
                  <c:v>Poland</c:v>
                </c:pt>
                <c:pt idx="5">
                  <c:v>Switzerland</c:v>
                </c:pt>
                <c:pt idx="6">
                  <c:v>UK</c:v>
                </c:pt>
                <c:pt idx="7">
                  <c:v>Italy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</c:v>
                </c:pt>
                <c:pt idx="1">
                  <c:v>18</c:v>
                </c:pt>
                <c:pt idx="2">
                  <c:v>26</c:v>
                </c:pt>
                <c:pt idx="3">
                  <c:v>23</c:v>
                </c:pt>
                <c:pt idx="4">
                  <c:v>20</c:v>
                </c:pt>
                <c:pt idx="5">
                  <c:v>43</c:v>
                </c:pt>
                <c:pt idx="6">
                  <c:v>24</c:v>
                </c:pt>
                <c:pt idx="7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22-A447-AFDF-52867EB268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6C1CF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Spain</c:v>
                </c:pt>
                <c:pt idx="1">
                  <c:v>Slovakia</c:v>
                </c:pt>
                <c:pt idx="2">
                  <c:v>Germany</c:v>
                </c:pt>
                <c:pt idx="3">
                  <c:v>France</c:v>
                </c:pt>
                <c:pt idx="4">
                  <c:v>Poland</c:v>
                </c:pt>
                <c:pt idx="5">
                  <c:v>Switzerland</c:v>
                </c:pt>
                <c:pt idx="6">
                  <c:v>UK</c:v>
                </c:pt>
                <c:pt idx="7">
                  <c:v>Italy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26</c:v>
                </c:pt>
                <c:pt idx="1">
                  <c:v>27</c:v>
                </c:pt>
                <c:pt idx="2">
                  <c:v>36</c:v>
                </c:pt>
                <c:pt idx="3">
                  <c:v>40</c:v>
                </c:pt>
                <c:pt idx="4">
                  <c:v>45</c:v>
                </c:pt>
                <c:pt idx="5">
                  <c:v>46</c:v>
                </c:pt>
                <c:pt idx="6">
                  <c:v>56</c:v>
                </c:pt>
                <c:pt idx="7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22-A447-AFDF-52867EB268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span"/>
    <c:showDLblsOverMax val="1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811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40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535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7 Management Roles, 3 NXD, 3 Experts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Have assisted portfolio companies in raising 500m equity / 40m debt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9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30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24" Type="http://schemas.openxmlformats.org/officeDocument/2006/relationships/image" Target="../media/image28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Relationship Id="rId22" Type="http://schemas.openxmlformats.org/officeDocument/2006/relationships/image" Target="../media/image2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822960" y="27432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841248" y="37947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Market context, capital flows, and our approach to venture investing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41248" y="5989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Five Seasons Ventures</a:t>
            </a:r>
            <a:r>
              <a:rPr lang="en-US" sz="1200" dirty="0">
                <a:solidFill>
                  <a:srgbClr val="D5F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  •   </a:t>
            </a:r>
            <a:r>
              <a:rPr lang="en-US" sz="1200" dirty="0">
                <a:solidFill>
                  <a:srgbClr val="D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Valerie Evans, Principal </a:t>
            </a:r>
            <a:r>
              <a:rPr lang="en-US" sz="1200" dirty="0">
                <a:solidFill>
                  <a:srgbClr val="D5F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•   </a:t>
            </a:r>
            <a:r>
              <a:rPr lang="en-US" sz="1200" dirty="0">
                <a:solidFill>
                  <a:srgbClr val="DAC6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September 2026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DAAEC7-79E6-2F1A-0814-2EC833DCF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091" y="495300"/>
            <a:ext cx="5522836" cy="11401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Today's Discussion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Agenda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4700" y="16916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188720" y="1664208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we are 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88720" y="1929384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About FSV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4700" y="2350008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188720" y="2322576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Industry overview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88720" y="2587752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wellness is a durable, investable category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504700" y="3008376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188720" y="2980944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M&amp;A activity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246120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7676"/>
                </a:solidFill>
                <a:latin typeface="Poppins" pitchFamily="34" charset="0"/>
                <a:cs typeface="Poppins" pitchFamily="34" charset="-120"/>
              </a:rPr>
              <a:t>Across multiple verticals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04700" y="3666744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188720" y="363931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Our investment lens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88720" y="3904488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How we evaluate companies &amp; how we help companies scale</a:t>
            </a:r>
            <a:endParaRPr lang="en-US" sz="1050" dirty="0"/>
          </a:p>
        </p:txBody>
      </p:sp>
      <p:sp>
        <p:nvSpPr>
          <p:cNvPr id="29" name="Text 23">
            <a:extLst>
              <a:ext uri="{FF2B5EF4-FFF2-40B4-BE49-F238E27FC236}">
                <a16:creationId xmlns:a16="http://schemas.microsoft.com/office/drawing/2014/main" id="{2CA1003B-6F34-1650-4A70-743869816EAD}"/>
              </a:ext>
            </a:extLst>
          </p:cNvPr>
          <p:cNvSpPr/>
          <p:nvPr/>
        </p:nvSpPr>
        <p:spPr>
          <a:xfrm>
            <a:off x="504700" y="4352544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2000" dirty="0"/>
          </a:p>
        </p:txBody>
      </p:sp>
      <p:sp>
        <p:nvSpPr>
          <p:cNvPr id="30" name="Text 24">
            <a:extLst>
              <a:ext uri="{FF2B5EF4-FFF2-40B4-BE49-F238E27FC236}">
                <a16:creationId xmlns:a16="http://schemas.microsoft.com/office/drawing/2014/main" id="{F258150D-C2C6-D8B6-EA62-91E6A61F27F8}"/>
              </a:ext>
            </a:extLst>
          </p:cNvPr>
          <p:cNvSpPr/>
          <p:nvPr/>
        </p:nvSpPr>
        <p:spPr>
          <a:xfrm>
            <a:off x="1143000" y="4325112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Whitespace &amp; opportunities</a:t>
            </a:r>
            <a:endParaRPr lang="en-US" sz="1400" dirty="0"/>
          </a:p>
        </p:txBody>
      </p:sp>
      <p:sp>
        <p:nvSpPr>
          <p:cNvPr id="31" name="Text 25">
            <a:extLst>
              <a:ext uri="{FF2B5EF4-FFF2-40B4-BE49-F238E27FC236}">
                <a16:creationId xmlns:a16="http://schemas.microsoft.com/office/drawing/2014/main" id="{3EBF1274-55F6-D44F-FE3B-BB1A34D30BBD}"/>
              </a:ext>
            </a:extLst>
          </p:cNvPr>
          <p:cNvSpPr/>
          <p:nvPr/>
        </p:nvSpPr>
        <p:spPr>
          <a:xfrm>
            <a:off x="1143000" y="4590288"/>
            <a:ext cx="4343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we're hunting next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1. Who we are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are we: </a:t>
            </a:r>
            <a:r>
              <a:rPr lang="en-GB" sz="2000" dirty="0">
                <a:latin typeface="Poppins" pitchFamily="2" charset="77"/>
                <a:cs typeface="Poppins" pitchFamily="2" charset="77"/>
                <a:sym typeface="Poppins"/>
              </a:rPr>
              <a:t>a dedicated Consumer Fund focused on F&amp;B &gt;€430m, 27 investments, 4 exits and €1.3bn of value created, in just 8 years 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89473-DE93-F587-96FD-847944DB45DB}"/>
              </a:ext>
            </a:extLst>
          </p:cNvPr>
          <p:cNvSpPr txBox="1"/>
          <p:nvPr/>
        </p:nvSpPr>
        <p:spPr>
          <a:xfrm>
            <a:off x="7403941" y="3783620"/>
            <a:ext cx="3849968" cy="1646605"/>
          </a:xfrm>
          <a:prstGeom prst="rect">
            <a:avLst/>
          </a:prstGeom>
          <a:solidFill>
            <a:srgbClr val="9437FF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1600" b="1" kern="0" dirty="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  <a:sym typeface="Arial"/>
              </a:rPr>
              <a:t>We bring more than just capital </a:t>
            </a:r>
            <a:endParaRPr lang="en-US" sz="1400" b="1" kern="0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  <a:sym typeface="Arial"/>
            </a:endParaRPr>
          </a:p>
          <a:p>
            <a:pPr marL="228531" indent="-228531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  <a:sym typeface="Arial"/>
              </a:rPr>
              <a:t>In-depth knowledge of challenger consumer brands growth strategies </a:t>
            </a:r>
          </a:p>
          <a:p>
            <a:pPr marL="228531" indent="-228531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  <a:sym typeface="Arial"/>
              </a:rPr>
              <a:t>Active role in attracting talent, capital, and crafting successful exits</a:t>
            </a:r>
          </a:p>
          <a:p>
            <a:pPr marL="228531" indent="-228531">
              <a:spcBef>
                <a:spcPts val="6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1400" kern="0" dirty="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  <a:sym typeface="Arial"/>
              </a:rPr>
              <a:t>Strong network with strategics</a:t>
            </a:r>
            <a:endParaRPr lang="en-US" sz="1200" kern="0" dirty="0">
              <a:solidFill>
                <a:schemeClr val="bg1"/>
              </a:solidFill>
              <a:latin typeface="Poppins" pitchFamily="2" charset="77"/>
              <a:ea typeface="+mj-ea"/>
              <a:cs typeface="Poppins" pitchFamily="2" charset="77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66C8D60-CFF4-476F-F9D3-9819F515B07F}"/>
              </a:ext>
            </a:extLst>
          </p:cNvPr>
          <p:cNvGrpSpPr/>
          <p:nvPr/>
        </p:nvGrpSpPr>
        <p:grpSpPr>
          <a:xfrm rot="21034747">
            <a:off x="1239517" y="2910140"/>
            <a:ext cx="6659852" cy="2525965"/>
            <a:chOff x="1454755" y="2604154"/>
            <a:chExt cx="6087442" cy="2647873"/>
          </a:xfrm>
        </p:grpSpPr>
        <p:cxnSp>
          <p:nvCxnSpPr>
            <p:cNvPr id="9" name="Curved Connector 8">
              <a:extLst>
                <a:ext uri="{FF2B5EF4-FFF2-40B4-BE49-F238E27FC236}">
                  <a16:creationId xmlns:a16="http://schemas.microsoft.com/office/drawing/2014/main" id="{CBA41200-DE3D-86F5-B1BA-8747F86E2BF2}"/>
                </a:ext>
              </a:extLst>
            </p:cNvPr>
            <p:cNvCxnSpPr>
              <a:cxnSpLocks/>
              <a:stCxn id="12" idx="6"/>
              <a:endCxn id="27" idx="2"/>
            </p:cNvCxnSpPr>
            <p:nvPr/>
          </p:nvCxnSpPr>
          <p:spPr>
            <a:xfrm rot="565253" flipV="1">
              <a:off x="1454755" y="4057622"/>
              <a:ext cx="1950082" cy="119440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9437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urved Connector 9">
              <a:extLst>
                <a:ext uri="{FF2B5EF4-FFF2-40B4-BE49-F238E27FC236}">
                  <a16:creationId xmlns:a16="http://schemas.microsoft.com/office/drawing/2014/main" id="{D89450E5-2AF0-4009-9903-F8653290EFA4}"/>
                </a:ext>
              </a:extLst>
            </p:cNvPr>
            <p:cNvCxnSpPr>
              <a:cxnSpLocks/>
              <a:stCxn id="27" idx="6"/>
              <a:endCxn id="19" idx="2"/>
            </p:cNvCxnSpPr>
            <p:nvPr/>
          </p:nvCxnSpPr>
          <p:spPr>
            <a:xfrm rot="565253" flipV="1">
              <a:off x="3712521" y="3212719"/>
              <a:ext cx="1784778" cy="1242140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9437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urved Connector 10">
              <a:extLst>
                <a:ext uri="{FF2B5EF4-FFF2-40B4-BE49-F238E27FC236}">
                  <a16:creationId xmlns:a16="http://schemas.microsoft.com/office/drawing/2014/main" id="{A15CBC74-3A88-18E6-D8C9-5C9814CFD9FA}"/>
                </a:ext>
              </a:extLst>
            </p:cNvPr>
            <p:cNvCxnSpPr>
              <a:cxnSpLocks/>
              <a:stCxn id="19" idx="6"/>
              <a:endCxn id="30" idx="2"/>
            </p:cNvCxnSpPr>
            <p:nvPr/>
          </p:nvCxnSpPr>
          <p:spPr>
            <a:xfrm rot="565253" flipV="1">
              <a:off x="5791433" y="2604154"/>
              <a:ext cx="1750764" cy="985688"/>
            </a:xfrm>
            <a:prstGeom prst="curvedConnector3">
              <a:avLst/>
            </a:prstGeom>
            <a:ln>
              <a:solidFill>
                <a:srgbClr val="9437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22C53FB9-B446-9395-D50F-38B6D8266EB2}"/>
              </a:ext>
            </a:extLst>
          </p:cNvPr>
          <p:cNvSpPr/>
          <p:nvPr/>
        </p:nvSpPr>
        <p:spPr>
          <a:xfrm>
            <a:off x="1207205" y="5709050"/>
            <a:ext cx="176316" cy="176316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16F75C-697B-9793-7BB8-6E6335A572B5}"/>
              </a:ext>
            </a:extLst>
          </p:cNvPr>
          <p:cNvCxnSpPr>
            <a:stCxn id="12" idx="0"/>
          </p:cNvCxnSpPr>
          <p:nvPr/>
        </p:nvCxnSpPr>
        <p:spPr>
          <a:xfrm flipV="1">
            <a:off x="1295363" y="5263248"/>
            <a:ext cx="0" cy="445802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C1631148-64A0-0E4C-C115-C2363FFE44B0}"/>
              </a:ext>
            </a:extLst>
          </p:cNvPr>
          <p:cNvSpPr/>
          <p:nvPr/>
        </p:nvSpPr>
        <p:spPr>
          <a:xfrm>
            <a:off x="2435560" y="4958981"/>
            <a:ext cx="176316" cy="176317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A4A9BE2-780A-9437-C954-EE084136D052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2523718" y="4220926"/>
            <a:ext cx="0" cy="738055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C6F58ED-ED3F-D3E0-6414-5BADDE5DBB3F}"/>
              </a:ext>
            </a:extLst>
          </p:cNvPr>
          <p:cNvSpPr/>
          <p:nvPr/>
        </p:nvSpPr>
        <p:spPr>
          <a:xfrm>
            <a:off x="4252645" y="4408960"/>
            <a:ext cx="176316" cy="176316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095D34-00C1-971C-BE73-6EB7ED7BCA34}"/>
              </a:ext>
            </a:extLst>
          </p:cNvPr>
          <p:cNvSpPr txBox="1"/>
          <p:nvPr/>
        </p:nvSpPr>
        <p:spPr>
          <a:xfrm>
            <a:off x="2754181" y="5079566"/>
            <a:ext cx="1701892" cy="507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2021</a:t>
            </a:r>
          </a:p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Fund II: €180M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B34C11E-56BE-CA8F-FD1D-B2635310FB51}"/>
              </a:ext>
            </a:extLst>
          </p:cNvPr>
          <p:cNvCxnSpPr>
            <a:cxnSpLocks/>
            <a:stCxn id="16" idx="0"/>
            <a:endCxn id="21" idx="2"/>
          </p:cNvCxnSpPr>
          <p:nvPr/>
        </p:nvCxnSpPr>
        <p:spPr>
          <a:xfrm flipH="1" flipV="1">
            <a:off x="4340802" y="3383615"/>
            <a:ext cx="1" cy="1025345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5A097436-244C-2A63-BD68-74428CC239A8}"/>
              </a:ext>
            </a:extLst>
          </p:cNvPr>
          <p:cNvSpPr/>
          <p:nvPr/>
        </p:nvSpPr>
        <p:spPr>
          <a:xfrm>
            <a:off x="5645892" y="3384682"/>
            <a:ext cx="176316" cy="176317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414DDE1-B0EC-9628-8FD2-A3CD887B495F}"/>
              </a:ext>
            </a:extLst>
          </p:cNvPr>
          <p:cNvCxnSpPr>
            <a:cxnSpLocks/>
            <a:endCxn id="19" idx="4"/>
          </p:cNvCxnSpPr>
          <p:nvPr/>
        </p:nvCxnSpPr>
        <p:spPr>
          <a:xfrm flipV="1">
            <a:off x="5733377" y="3560999"/>
            <a:ext cx="673" cy="418000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44F1244-F475-802E-776B-8D85366E2CC8}"/>
              </a:ext>
            </a:extLst>
          </p:cNvPr>
          <p:cNvSpPr txBox="1"/>
          <p:nvPr/>
        </p:nvSpPr>
        <p:spPr>
          <a:xfrm>
            <a:off x="3489855" y="2875784"/>
            <a:ext cx="170189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2022</a:t>
            </a:r>
          </a:p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Exit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CA758E35-92E1-05EF-2B97-514B6D4F4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023" y="3334064"/>
            <a:ext cx="472686" cy="472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F92F473-E43A-957E-2636-A00E901E77E2}"/>
              </a:ext>
            </a:extLst>
          </p:cNvPr>
          <p:cNvSpPr txBox="1"/>
          <p:nvPr/>
        </p:nvSpPr>
        <p:spPr>
          <a:xfrm>
            <a:off x="5489447" y="3959384"/>
            <a:ext cx="665519" cy="261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2023</a:t>
            </a:r>
          </a:p>
        </p:txBody>
      </p:sp>
      <p:pic>
        <p:nvPicPr>
          <p:cNvPr id="24" name="Picture 4" descr="yfood Labs - Crunchbase Company Profile &amp; Funding">
            <a:extLst>
              <a:ext uri="{FF2B5EF4-FFF2-40B4-BE49-F238E27FC236}">
                <a16:creationId xmlns:a16="http://schemas.microsoft.com/office/drawing/2014/main" id="{6D686A80-7725-2C7B-1F68-AF7477FD9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146" b="20789"/>
          <a:stretch/>
        </p:blipFill>
        <p:spPr bwMode="auto">
          <a:xfrm>
            <a:off x="6130131" y="2352833"/>
            <a:ext cx="822293" cy="46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58423DE-FB82-C5B7-49F4-A2927C8C67FA}"/>
              </a:ext>
            </a:extLst>
          </p:cNvPr>
          <p:cNvSpPr txBox="1"/>
          <p:nvPr/>
        </p:nvSpPr>
        <p:spPr>
          <a:xfrm>
            <a:off x="1533598" y="3548370"/>
            <a:ext cx="1840035" cy="692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2018 - 2021</a:t>
            </a:r>
          </a:p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10 investments</a:t>
            </a:r>
            <a:r>
              <a:rPr lang="en-GB" sz="1600" b="1" dirty="0">
                <a:solidFill>
                  <a:schemeClr val="accent1"/>
                </a:solidFill>
                <a:latin typeface="Poppins" pitchFamily="2" charset="77"/>
                <a:ea typeface="+mj-ea"/>
                <a:cs typeface="Poppins" pitchFamily="2" charset="77"/>
              </a:rPr>
              <a:t> </a:t>
            </a:r>
            <a:r>
              <a:rPr lang="en-GB" sz="1200" dirty="0">
                <a:latin typeface="Poppins" pitchFamily="2" charset="77"/>
                <a:cs typeface="Poppins" pitchFamily="2" charset="77"/>
              </a:rPr>
              <a:t>across UK, DE, IT, &amp; FR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F9F29BE-3D95-53FD-7039-EE6B463541C6}"/>
              </a:ext>
            </a:extLst>
          </p:cNvPr>
          <p:cNvSpPr/>
          <p:nvPr/>
        </p:nvSpPr>
        <p:spPr>
          <a:xfrm>
            <a:off x="3516972" y="4569635"/>
            <a:ext cx="176316" cy="176316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EA6EC39-293D-2041-8A3D-ADFA631BC97E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605128" y="4758267"/>
            <a:ext cx="3" cy="321299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oogle Shape;207;p36" descr="Butternut Box - Wealden Times | Events">
            <a:extLst>
              <a:ext uri="{FF2B5EF4-FFF2-40B4-BE49-F238E27FC236}">
                <a16:creationId xmlns:a16="http://schemas.microsoft.com/office/drawing/2014/main" id="{B3CA2AC7-80DF-4F34-E6B6-4E31858F85C8}"/>
              </a:ext>
            </a:extLst>
          </p:cNvPr>
          <p:cNvPicPr preferRelativeResize="0"/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1670" y="4467193"/>
            <a:ext cx="638146" cy="29107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8D2CD8A8-BEAB-1109-5E10-ED4A368D5F87}"/>
              </a:ext>
            </a:extLst>
          </p:cNvPr>
          <p:cNvSpPr/>
          <p:nvPr/>
        </p:nvSpPr>
        <p:spPr>
          <a:xfrm>
            <a:off x="7737599" y="2444376"/>
            <a:ext cx="176316" cy="176316"/>
          </a:xfrm>
          <a:prstGeom prst="ellipse">
            <a:avLst/>
          </a:prstGeom>
          <a:solidFill>
            <a:srgbClr val="9437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9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1" name="Picture 12" descr="Five Seasons Ventures | LinkedIn">
            <a:extLst>
              <a:ext uri="{FF2B5EF4-FFF2-40B4-BE49-F238E27FC236}">
                <a16:creationId xmlns:a16="http://schemas.microsoft.com/office/drawing/2014/main" id="{6517E9F7-F327-7513-38A0-2F790F9BD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8189" y="2619295"/>
            <a:ext cx="435137" cy="435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37DCFBC-20BF-49DF-FBD5-65E8A168CD57}"/>
              </a:ext>
            </a:extLst>
          </p:cNvPr>
          <p:cNvSpPr txBox="1"/>
          <p:nvPr/>
        </p:nvSpPr>
        <p:spPr>
          <a:xfrm>
            <a:off x="7317137" y="2931472"/>
            <a:ext cx="1017241" cy="33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Fund III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9D41F09-C5EC-6937-78BA-3C2D02B8D2BD}"/>
              </a:ext>
            </a:extLst>
          </p:cNvPr>
          <p:cNvSpPr txBox="1"/>
          <p:nvPr/>
        </p:nvSpPr>
        <p:spPr>
          <a:xfrm>
            <a:off x="7356664" y="2153714"/>
            <a:ext cx="1701892" cy="261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2025 - 2026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8824D04-30D8-7F39-9450-19E9526D30D2}"/>
              </a:ext>
            </a:extLst>
          </p:cNvPr>
          <p:cNvSpPr txBox="1"/>
          <p:nvPr/>
        </p:nvSpPr>
        <p:spPr>
          <a:xfrm>
            <a:off x="5470550" y="4154725"/>
            <a:ext cx="17018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Exit</a:t>
            </a:r>
          </a:p>
        </p:txBody>
      </p:sp>
      <p:sp>
        <p:nvSpPr>
          <p:cNvPr id="39" name="Rounded Rectangular Callout 38">
            <a:extLst>
              <a:ext uri="{FF2B5EF4-FFF2-40B4-BE49-F238E27FC236}">
                <a16:creationId xmlns:a16="http://schemas.microsoft.com/office/drawing/2014/main" id="{FCEFDEA7-1FE2-141D-6515-5830129E2CA6}"/>
              </a:ext>
            </a:extLst>
          </p:cNvPr>
          <p:cNvSpPr/>
          <p:nvPr/>
        </p:nvSpPr>
        <p:spPr>
          <a:xfrm>
            <a:off x="8432497" y="1403941"/>
            <a:ext cx="1792856" cy="1230967"/>
          </a:xfrm>
          <a:prstGeom prst="wedgeRoundRectCallout">
            <a:avLst>
              <a:gd name="adj1" fmla="val -56407"/>
              <a:gd name="adj2" fmla="val 21051"/>
              <a:gd name="adj3" fmla="val 16667"/>
            </a:avLst>
          </a:prstGeom>
          <a:solidFill>
            <a:srgbClr val="943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799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Final closing at €196m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4DCEC8-2AAB-DDBC-0D3C-D60719A1CC21}"/>
              </a:ext>
            </a:extLst>
          </p:cNvPr>
          <p:cNvSpPr txBox="1"/>
          <p:nvPr/>
        </p:nvSpPr>
        <p:spPr>
          <a:xfrm>
            <a:off x="444417" y="4784246"/>
            <a:ext cx="1701892" cy="5076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>
                <a:latin typeface="Poppins" pitchFamily="2" charset="77"/>
                <a:cs typeface="Poppins" pitchFamily="2" charset="77"/>
              </a:rPr>
              <a:t>2018</a:t>
            </a:r>
          </a:p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Fund I: €77m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B2F513-E4E8-08DA-FC6D-3E2E35F224A0}"/>
              </a:ext>
            </a:extLst>
          </p:cNvPr>
          <p:cNvSpPr txBox="1"/>
          <p:nvPr/>
        </p:nvSpPr>
        <p:spPr>
          <a:xfrm>
            <a:off x="5990567" y="2221738"/>
            <a:ext cx="17018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9437FF"/>
                </a:solidFill>
                <a:latin typeface="Poppins" pitchFamily="2" charset="77"/>
                <a:ea typeface="+mj-ea"/>
                <a:cs typeface="Poppins" pitchFamily="2" charset="77"/>
              </a:rPr>
              <a:t>Exit</a:t>
            </a:r>
          </a:p>
        </p:txBody>
      </p:sp>
    </p:spTree>
    <p:extLst>
      <p:ext uri="{BB962C8B-B14F-4D97-AF65-F5344CB8AC3E}">
        <p14:creationId xmlns:p14="http://schemas.microsoft.com/office/powerpoint/2010/main" val="857471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Industry Overview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Consumer health and wellness keeps compounding globally, with Europe continuing to see solid growth in the sector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60020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 Consumer Health Market Size (€bn, fixed FX rates)</a:t>
            </a:r>
            <a:endParaRPr lang="en-US" sz="1200" dirty="0"/>
          </a:p>
        </p:txBody>
      </p:sp>
      <p:graphicFrame>
        <p:nvGraphicFramePr>
          <p:cNvPr id="8" name="Chart 0"/>
          <p:cNvGraphicFramePr/>
          <p:nvPr>
            <p:extLst>
              <p:ext uri="{D42A27DB-BD31-4B8C-83A1-F6EECF244321}">
                <p14:modId xmlns:p14="http://schemas.microsoft.com/office/powerpoint/2010/main" val="3104988845"/>
              </p:ext>
            </p:extLst>
          </p:nvPr>
        </p:nvGraphicFramePr>
        <p:xfrm>
          <a:off x="502920" y="1812562"/>
          <a:ext cx="5760720" cy="3835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/>
          <p:nvPr/>
        </p:nvSpPr>
        <p:spPr>
          <a:xfrm>
            <a:off x="6355080" y="160020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Growth Rates by Region (% CAGR)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955153" y="1915786"/>
            <a:ext cx="932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2014–19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8887841" y="1915786"/>
            <a:ext cx="932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2019–21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(Covid)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9820529" y="1915786"/>
            <a:ext cx="932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2021–23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(Inflation)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753217" y="1915786"/>
            <a:ext cx="932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2023–25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355080" y="2457446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Eastern Europe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955280" y="2454628"/>
            <a:ext cx="896112" cy="521208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17" name="Text 14"/>
          <p:cNvSpPr/>
          <p:nvPr/>
        </p:nvSpPr>
        <p:spPr>
          <a:xfrm>
            <a:off x="7955280" y="2454625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6.1%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8887968" y="2454625"/>
            <a:ext cx="896112" cy="521208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8887968" y="2454625"/>
            <a:ext cx="896112" cy="513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5.0%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9820656" y="2454625"/>
            <a:ext cx="896112" cy="521208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9820656" y="2454625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8.4%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10753344" y="2461333"/>
            <a:ext cx="896112" cy="514500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23" name="Text 20"/>
          <p:cNvSpPr/>
          <p:nvPr/>
        </p:nvSpPr>
        <p:spPr>
          <a:xfrm>
            <a:off x="10753344" y="2454625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7.9%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355080" y="3113768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Western Europe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955280" y="3054332"/>
            <a:ext cx="896112" cy="521208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7955280" y="3054332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3.9%</a:t>
            </a:r>
            <a:endParaRPr lang="en-US" sz="1200" dirty="0"/>
          </a:p>
        </p:txBody>
      </p:sp>
      <p:sp>
        <p:nvSpPr>
          <p:cNvPr id="27" name="Shape 24"/>
          <p:cNvSpPr/>
          <p:nvPr/>
        </p:nvSpPr>
        <p:spPr>
          <a:xfrm>
            <a:off x="8887968" y="3054332"/>
            <a:ext cx="896112" cy="521208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8887968" y="3054332"/>
            <a:ext cx="896112" cy="521208"/>
          </a:xfrm>
          <a:prstGeom prst="rect">
            <a:avLst/>
          </a:prstGeom>
          <a:solidFill>
            <a:srgbClr val="EAFFBC"/>
          </a:solidFill>
          <a:ln/>
        </p:spPr>
        <p:txBody>
          <a:bodyPr anchor="ctr"/>
          <a:lstStyle/>
          <a:p>
            <a:pPr algn="ctr"/>
            <a:r>
              <a:rPr lang="en-US" sz="1200" b="1" dirty="0">
                <a:latin typeface="Poppins" pitchFamily="2" charset="77"/>
                <a:cs typeface="Poppins" pitchFamily="2" charset="77"/>
              </a:rPr>
              <a:t>2.3%</a:t>
            </a:r>
          </a:p>
        </p:txBody>
      </p:sp>
      <p:sp>
        <p:nvSpPr>
          <p:cNvPr id="29" name="Shape 26"/>
          <p:cNvSpPr/>
          <p:nvPr/>
        </p:nvSpPr>
        <p:spPr>
          <a:xfrm>
            <a:off x="9820656" y="3054332"/>
            <a:ext cx="896112" cy="521208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0" name="Text 27"/>
          <p:cNvSpPr/>
          <p:nvPr/>
        </p:nvSpPr>
        <p:spPr>
          <a:xfrm>
            <a:off x="9820656" y="3054332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8.4%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1" name="Shape 28"/>
          <p:cNvSpPr/>
          <p:nvPr/>
        </p:nvSpPr>
        <p:spPr>
          <a:xfrm>
            <a:off x="10753344" y="3054332"/>
            <a:ext cx="896112" cy="521208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32" name="Text 29"/>
          <p:cNvSpPr/>
          <p:nvPr/>
        </p:nvSpPr>
        <p:spPr>
          <a:xfrm>
            <a:off x="10753344" y="3054332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5.6%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6355080" y="3725347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North America</a:t>
            </a:r>
            <a:endParaRPr lang="en-US" sz="1200" dirty="0"/>
          </a:p>
        </p:txBody>
      </p:sp>
      <p:sp>
        <p:nvSpPr>
          <p:cNvPr id="34" name="Shape 31"/>
          <p:cNvSpPr/>
          <p:nvPr/>
        </p:nvSpPr>
        <p:spPr>
          <a:xfrm>
            <a:off x="7955280" y="3665911"/>
            <a:ext cx="896112" cy="521208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35" name="Text 32"/>
          <p:cNvSpPr/>
          <p:nvPr/>
        </p:nvSpPr>
        <p:spPr>
          <a:xfrm>
            <a:off x="7955280" y="3665911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4.2%</a:t>
            </a:r>
            <a:endParaRPr lang="en-US" sz="1200" dirty="0"/>
          </a:p>
        </p:txBody>
      </p:sp>
      <p:sp>
        <p:nvSpPr>
          <p:cNvPr id="36" name="Shape 33"/>
          <p:cNvSpPr/>
          <p:nvPr/>
        </p:nvSpPr>
        <p:spPr>
          <a:xfrm>
            <a:off x="8887968" y="3665911"/>
            <a:ext cx="896112" cy="521208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37" name="Text 34"/>
          <p:cNvSpPr/>
          <p:nvPr/>
        </p:nvSpPr>
        <p:spPr>
          <a:xfrm>
            <a:off x="8887968" y="3665911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5.7%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9820656" y="3665911"/>
            <a:ext cx="896112" cy="521208"/>
          </a:xfrm>
          <a:prstGeom prst="rect">
            <a:avLst/>
          </a:prstGeom>
          <a:solidFill>
            <a:srgbClr val="D9C6FF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4.8%</a:t>
            </a:r>
            <a:endParaRPr lang="en-US" sz="1200" dirty="0"/>
          </a:p>
        </p:txBody>
      </p:sp>
      <p:sp>
        <p:nvSpPr>
          <p:cNvPr id="40" name="Shape 37"/>
          <p:cNvSpPr/>
          <p:nvPr/>
        </p:nvSpPr>
        <p:spPr>
          <a:xfrm>
            <a:off x="10753344" y="3665911"/>
            <a:ext cx="896112" cy="521208"/>
          </a:xfrm>
          <a:prstGeom prst="rect">
            <a:avLst/>
          </a:prstGeom>
          <a:solidFill>
            <a:srgbClr val="EAFFBC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41" name="Text 38"/>
          <p:cNvSpPr/>
          <p:nvPr/>
        </p:nvSpPr>
        <p:spPr>
          <a:xfrm>
            <a:off x="10753344" y="3665911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3.6%</a:t>
            </a:r>
            <a:endParaRPr lang="en-US" sz="1200" dirty="0"/>
          </a:p>
        </p:txBody>
      </p:sp>
      <p:sp>
        <p:nvSpPr>
          <p:cNvPr id="42" name="Text 39"/>
          <p:cNvSpPr/>
          <p:nvPr/>
        </p:nvSpPr>
        <p:spPr>
          <a:xfrm>
            <a:off x="6355080" y="4350140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Asia Pacific</a:t>
            </a:r>
            <a:endParaRPr lang="en-US" sz="1200" dirty="0"/>
          </a:p>
        </p:txBody>
      </p:sp>
      <p:sp>
        <p:nvSpPr>
          <p:cNvPr id="43" name="Shape 40"/>
          <p:cNvSpPr/>
          <p:nvPr/>
        </p:nvSpPr>
        <p:spPr>
          <a:xfrm>
            <a:off x="7955280" y="4277492"/>
            <a:ext cx="896112" cy="521208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Text 41"/>
          <p:cNvSpPr/>
          <p:nvPr/>
        </p:nvSpPr>
        <p:spPr>
          <a:xfrm>
            <a:off x="7955280" y="4277490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6.6%</a:t>
            </a:r>
            <a:endParaRPr lang="en-US" sz="1200" dirty="0"/>
          </a:p>
        </p:txBody>
      </p:sp>
      <p:sp>
        <p:nvSpPr>
          <p:cNvPr id="45" name="Shape 42"/>
          <p:cNvSpPr/>
          <p:nvPr/>
        </p:nvSpPr>
        <p:spPr>
          <a:xfrm>
            <a:off x="8887968" y="4277492"/>
            <a:ext cx="896112" cy="521208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8887968" y="4277490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4.3%</a:t>
            </a:r>
            <a:endParaRPr lang="en-US" sz="1200" dirty="0"/>
          </a:p>
        </p:txBody>
      </p:sp>
      <p:sp>
        <p:nvSpPr>
          <p:cNvPr id="47" name="Shape 44"/>
          <p:cNvSpPr/>
          <p:nvPr/>
        </p:nvSpPr>
        <p:spPr>
          <a:xfrm>
            <a:off x="9820656" y="4277490"/>
            <a:ext cx="896112" cy="521208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9820656" y="4277492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8.1%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10753344" y="4277492"/>
            <a:ext cx="896112" cy="521208"/>
          </a:xfrm>
          <a:prstGeom prst="rect">
            <a:avLst/>
          </a:prstGeom>
          <a:solidFill>
            <a:srgbClr val="EAFFBC"/>
          </a:solidFill>
          <a:ln/>
        </p:spPr>
        <p:txBody>
          <a:bodyPr/>
          <a:lstStyle/>
          <a:p>
            <a:endParaRPr lang="en-US" sz="1200"/>
          </a:p>
        </p:txBody>
      </p:sp>
      <p:sp>
        <p:nvSpPr>
          <p:cNvPr id="50" name="Text 47"/>
          <p:cNvSpPr/>
          <p:nvPr/>
        </p:nvSpPr>
        <p:spPr>
          <a:xfrm>
            <a:off x="10753344" y="4277490"/>
            <a:ext cx="896112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3.3%</a:t>
            </a:r>
            <a:endParaRPr lang="en-US" sz="1200" dirty="0"/>
          </a:p>
        </p:txBody>
      </p:sp>
      <p:sp>
        <p:nvSpPr>
          <p:cNvPr id="51" name="Text 48"/>
          <p:cNvSpPr/>
          <p:nvPr/>
        </p:nvSpPr>
        <p:spPr>
          <a:xfrm>
            <a:off x="6318504" y="4905992"/>
            <a:ext cx="1600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Global</a:t>
            </a:r>
            <a:endParaRPr lang="en-US" sz="1200" dirty="0"/>
          </a:p>
        </p:txBody>
      </p:sp>
      <p:sp>
        <p:nvSpPr>
          <p:cNvPr id="52" name="Shape 49"/>
          <p:cNvSpPr/>
          <p:nvPr/>
        </p:nvSpPr>
        <p:spPr>
          <a:xfrm>
            <a:off x="7955280" y="4879812"/>
            <a:ext cx="896112" cy="517820"/>
          </a:xfrm>
          <a:prstGeom prst="rect">
            <a:avLst/>
          </a:prstGeom>
          <a:solidFill>
            <a:srgbClr val="B68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7954329" y="4902848"/>
            <a:ext cx="896112" cy="517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5.3%</a:t>
            </a:r>
            <a:endParaRPr lang="en-US" sz="1200" dirty="0"/>
          </a:p>
        </p:txBody>
      </p:sp>
      <p:sp>
        <p:nvSpPr>
          <p:cNvPr id="54" name="Shape 51"/>
          <p:cNvSpPr/>
          <p:nvPr/>
        </p:nvSpPr>
        <p:spPr>
          <a:xfrm>
            <a:off x="8887968" y="4879812"/>
            <a:ext cx="896112" cy="517820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8887017" y="4902848"/>
            <a:ext cx="896112" cy="517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4.8%</a:t>
            </a:r>
            <a:endParaRPr lang="en-US" sz="1200" dirty="0"/>
          </a:p>
        </p:txBody>
      </p:sp>
      <p:sp>
        <p:nvSpPr>
          <p:cNvPr id="56" name="Shape 53"/>
          <p:cNvSpPr/>
          <p:nvPr/>
        </p:nvSpPr>
        <p:spPr>
          <a:xfrm>
            <a:off x="9820656" y="4879812"/>
            <a:ext cx="896112" cy="517820"/>
          </a:xfrm>
          <a:prstGeom prst="rect">
            <a:avLst/>
          </a:prstGeom>
          <a:solidFill>
            <a:srgbClr val="9155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9819705" y="4902848"/>
            <a:ext cx="896112" cy="517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7.3%</a:t>
            </a:r>
            <a:endParaRPr lang="en-US" sz="1200" dirty="0"/>
          </a:p>
        </p:txBody>
      </p:sp>
      <p:sp>
        <p:nvSpPr>
          <p:cNvPr id="58" name="Shape 55"/>
          <p:cNvSpPr/>
          <p:nvPr/>
        </p:nvSpPr>
        <p:spPr>
          <a:xfrm>
            <a:off x="10753344" y="4879812"/>
            <a:ext cx="896112" cy="517820"/>
          </a:xfrm>
          <a:prstGeom prst="rect">
            <a:avLst/>
          </a:prstGeom>
          <a:solidFill>
            <a:srgbClr val="D9C6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/>
          <p:nvPr/>
        </p:nvSpPr>
        <p:spPr>
          <a:xfrm>
            <a:off x="10764268" y="4902848"/>
            <a:ext cx="896112" cy="5178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4.9%</a:t>
            </a:r>
            <a:endParaRPr lang="en-US" sz="1200" dirty="0"/>
          </a:p>
        </p:txBody>
      </p:sp>
      <p:sp>
        <p:nvSpPr>
          <p:cNvPr id="60" name="Text 57"/>
          <p:cNvSpPr/>
          <p:nvPr/>
        </p:nvSpPr>
        <p:spPr>
          <a:xfrm>
            <a:off x="502920" y="6368796"/>
            <a:ext cx="11201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O&amp;C analysis; Euromonitor.</a:t>
            </a:r>
            <a:endParaRPr lang="en-US" sz="800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02609DC-A31C-0378-536C-F143791D6DF6}"/>
              </a:ext>
            </a:extLst>
          </p:cNvPr>
          <p:cNvSpPr/>
          <p:nvPr/>
        </p:nvSpPr>
        <p:spPr>
          <a:xfrm>
            <a:off x="9793097" y="2402584"/>
            <a:ext cx="1911223" cy="1206270"/>
          </a:xfrm>
          <a:prstGeom prst="rect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Industry Overview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European per capita wellness spend still has significant headroom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02920" y="1600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Annual VMS Spend per Capita, 2015 vs. 2025 (€)</a:t>
            </a:r>
            <a:endParaRPr lang="en-US" sz="1100" dirty="0"/>
          </a:p>
        </p:txBody>
      </p:sp>
      <p:graphicFrame>
        <p:nvGraphicFramePr>
          <p:cNvPr id="8" name="Chart 0"/>
          <p:cNvGraphicFramePr/>
          <p:nvPr>
            <p:extLst>
              <p:ext uri="{D42A27DB-BD31-4B8C-83A1-F6EECF244321}">
                <p14:modId xmlns:p14="http://schemas.microsoft.com/office/powerpoint/2010/main" val="1445821617"/>
              </p:ext>
            </p:extLst>
          </p:nvPr>
        </p:nvGraphicFramePr>
        <p:xfrm>
          <a:off x="502920" y="1901952"/>
          <a:ext cx="7498080" cy="4037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hape 7"/>
          <p:cNvSpPr/>
          <p:nvPr/>
        </p:nvSpPr>
        <p:spPr>
          <a:xfrm>
            <a:off x="8183880" y="1691640"/>
            <a:ext cx="3520440" cy="1417320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8366760" y="178308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5FF79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~3x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8366760" y="2423160"/>
            <a:ext cx="3154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 per-capita VMS spend is roughly 3x Western Europe's today. We expect this gap to shrink over time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8183880" y="3291840"/>
            <a:ext cx="3520440" cy="713232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366760" y="336499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Eastern Europe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784080" y="336499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€12 → €30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0927080" y="3364992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+147%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8183880" y="4114800"/>
            <a:ext cx="3520440" cy="713232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366760" y="418795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Western Europe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784080" y="418795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€24 → €41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10927080" y="4187952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+68%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183880" y="4937760"/>
            <a:ext cx="3520440" cy="713232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8366760" y="5010912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USA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9784080" y="501091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€92 → €131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0927080" y="5010912"/>
            <a:ext cx="731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+43%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502920" y="6368796"/>
            <a:ext cx="11201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OC&amp;C analysis</a:t>
            </a:r>
            <a:endParaRPr lang="en-US" sz="800" dirty="0"/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A49125B3-AED7-5146-18B8-12A35FB05E67}"/>
              </a:ext>
            </a:extLst>
          </p:cNvPr>
          <p:cNvSpPr/>
          <p:nvPr/>
        </p:nvSpPr>
        <p:spPr>
          <a:xfrm>
            <a:off x="5509557" y="1932130"/>
            <a:ext cx="1721922" cy="1149398"/>
          </a:xfrm>
          <a:prstGeom prst="wedgeRoundRectCallout">
            <a:avLst>
              <a:gd name="adj1" fmla="val -1048"/>
              <a:gd name="adj2" fmla="val 87488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UK had the highest per capita growth rate during this period (136%)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2. Industry Overview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Our conviction in wellness is underpinned by durable demand tailwinds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600199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04088" y="1783080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0408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04088" y="2258568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Demographics &amp; Behavior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04088" y="2712916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Aging populations, rising chronic disease, and a lack of existing healthcare structures focused on preventive measures are creating a shift toward self-care + prevention over cure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251960" y="1600199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53128" y="1783080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45312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453128" y="2258568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Willingness to Pay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453128" y="2712916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Consumers protect wellness spend even in downturns. Propensity to pay has increased, even without requiring a medical necessity to prompt a purchase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8001000" y="1600199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02168" y="1783080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02168" y="1783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202168" y="2258568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Scientific Credibility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202168" y="2712916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 accelerating base of published research and clinical substantiation is legitimizing consumer claims and increasing ingredient assortment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02920" y="3844636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04088" y="4064214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04088" y="407609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04088" y="4622830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Channel Evolution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704088" y="5089053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Online sales channels (DTC, Amazon, and TikTok) have lowered the barrier to entry for new brands with the ability to reach consumers effectively and create recurring revenue more easily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251960" y="3844636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453128" y="4064213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453128" y="407609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453128" y="4622830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Format Innovation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4453128" y="5089053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Demand for enjoyable, easy-to-take formats (gummies, powders, patches) is expanding the addressable market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001000" y="3844636"/>
            <a:ext cx="3584448" cy="2009899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8202168" y="4064214"/>
            <a:ext cx="365760" cy="365760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8202168" y="4076091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8202168" y="4622830"/>
            <a:ext cx="31821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Broadening Need States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202168" y="5089053"/>
            <a:ext cx="31821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Traditional need states among immunity &amp; daily nutrients still exist, but more research, funding, and time is spent on burgeoning categories in women’s health, longevity, sleep, hormones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493712" y="6400800"/>
            <a:ext cx="11201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Source: Global Wellness Institute.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M&amp;A Activity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M&amp;A is being driven by a broad range of stakeholders, not just strategic acquirers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2920" y="1627632"/>
            <a:ext cx="2724912" cy="594360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1627632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Consumer Health Majors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95528" y="240487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346704" y="1627632"/>
            <a:ext cx="2724912" cy="594360"/>
          </a:xfrm>
          <a:prstGeom prst="rect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483864" y="1627632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Broader CPG MNCs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6190488" y="1627632"/>
            <a:ext cx="2724912" cy="594360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6327648" y="1627632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Platform Consolidators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9034272" y="1627632"/>
            <a:ext cx="2724912" cy="594360"/>
          </a:xfrm>
          <a:prstGeom prst="rect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9171432" y="1627632"/>
            <a:ext cx="2450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Private Equity / Investors</a:t>
            </a:r>
            <a:endParaRPr lang="en-US" sz="1200" dirty="0"/>
          </a:p>
        </p:txBody>
      </p:sp>
      <p:sp>
        <p:nvSpPr>
          <p:cNvPr id="67" name="Shape 65"/>
          <p:cNvSpPr/>
          <p:nvPr/>
        </p:nvSpPr>
        <p:spPr>
          <a:xfrm>
            <a:off x="502920" y="5486400"/>
            <a:ext cx="11201400" cy="502920"/>
          </a:xfrm>
          <a:prstGeom prst="rect">
            <a:avLst/>
          </a:prstGeom>
          <a:solidFill>
            <a:srgbClr val="EAFF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685800" y="5486400"/>
            <a:ext cx="10835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Representative deals, last 24 months: Kimberly-Clark / </a:t>
            </a:r>
            <a:r>
              <a:rPr lang="en-US" sz="950" i="1" dirty="0" err="1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Kenvue</a:t>
            </a:r>
            <a:r>
              <a:rPr lang="en-US" sz="950" i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 · Unilever / grüns · Danone / Huel · CVC (Cooper) / Opella · KKR / karo · Capvest / STADA</a:t>
            </a:r>
            <a:endParaRPr lang="en-US" sz="950" dirty="0"/>
          </a:p>
        </p:txBody>
      </p:sp>
      <p:sp>
        <p:nvSpPr>
          <p:cNvPr id="69" name="Text 67"/>
          <p:cNvSpPr/>
          <p:nvPr/>
        </p:nvSpPr>
        <p:spPr>
          <a:xfrm>
            <a:off x="502920" y="6356860"/>
            <a:ext cx="11201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i="1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Sources: OC&amp;C analysis; Capital IQ</a:t>
            </a:r>
            <a:endParaRPr lang="en-US" sz="750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0EAF9F06-67C4-2D96-A048-B3D829D0E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" y="2386769"/>
            <a:ext cx="1787906" cy="41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ome - Haleon">
            <a:extLst>
              <a:ext uri="{FF2B5EF4-FFF2-40B4-BE49-F238E27FC236}">
                <a16:creationId xmlns:a16="http://schemas.microsoft.com/office/drawing/2014/main" id="{61D82AFE-CEB4-0254-BCF6-734A53885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98" y="2909975"/>
            <a:ext cx="2081248" cy="54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Graphic 74">
            <a:extLst>
              <a:ext uri="{FF2B5EF4-FFF2-40B4-BE49-F238E27FC236}">
                <a16:creationId xmlns:a16="http://schemas.microsoft.com/office/drawing/2014/main" id="{5F81883E-0D27-A5D5-0369-0477E184AB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5800" y="3585590"/>
            <a:ext cx="1869912" cy="515265"/>
          </a:xfrm>
          <a:prstGeom prst="rect">
            <a:avLst/>
          </a:prstGeom>
        </p:spPr>
      </p:pic>
      <p:pic>
        <p:nvPicPr>
          <p:cNvPr id="2062" name="Picture 14" descr="Bayer Logo and symbol, meaning, history, PNG, brand">
            <a:extLst>
              <a:ext uri="{FF2B5EF4-FFF2-40B4-BE49-F238E27FC236}">
                <a16:creationId xmlns:a16="http://schemas.microsoft.com/office/drawing/2014/main" id="{2BACF5A3-C2CD-32C2-1F94-EE305C8BE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227" y="4210112"/>
            <a:ext cx="1819631" cy="1023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Kimberly Clark Logo PNG Transparent &amp; SVG Vector - Freebie Supply">
            <a:extLst>
              <a:ext uri="{FF2B5EF4-FFF2-40B4-BE49-F238E27FC236}">
                <a16:creationId xmlns:a16="http://schemas.microsoft.com/office/drawing/2014/main" id="{7BC3B4E5-8AA0-8E70-6821-491B19930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619" y="1582872"/>
            <a:ext cx="1905277" cy="190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63156461-A040-592C-406A-6C200E92C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495" y="2862739"/>
            <a:ext cx="878299" cy="87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A3C5E7A4-A8BF-9FEC-AD46-CC6D7EB49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033" y="2774114"/>
            <a:ext cx="1410217" cy="656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Unilever Logo, symbol, meaning, history, PNG, brand">
            <a:extLst>
              <a:ext uri="{FF2B5EF4-FFF2-40B4-BE49-F238E27FC236}">
                <a16:creationId xmlns:a16="http://schemas.microsoft.com/office/drawing/2014/main" id="{165A1996-6CCD-D597-9F6B-35D2C71E1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257" y="3682270"/>
            <a:ext cx="1418738" cy="79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Nestle Logo, symbol, meaning, history, PNG, brand">
            <a:extLst>
              <a:ext uri="{FF2B5EF4-FFF2-40B4-BE49-F238E27FC236}">
                <a16:creationId xmlns:a16="http://schemas.microsoft.com/office/drawing/2014/main" id="{E9289A92-09D9-BE3D-D728-A0CA7055E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166" y="4537333"/>
            <a:ext cx="1478022" cy="83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Lactalis Logo PNG Transparent &amp; SVG Vector - Freebie Supply">
            <a:extLst>
              <a:ext uri="{FF2B5EF4-FFF2-40B4-BE49-F238E27FC236}">
                <a16:creationId xmlns:a16="http://schemas.microsoft.com/office/drawing/2014/main" id="{9BB078AE-2FEA-A00D-E13C-086A5F774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4907" y="3365896"/>
            <a:ext cx="2025769" cy="1519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Metagenics - Center for Sustainbability &amp; Excellence">
            <a:extLst>
              <a:ext uri="{FF2B5EF4-FFF2-40B4-BE49-F238E27FC236}">
                <a16:creationId xmlns:a16="http://schemas.microsoft.com/office/drawing/2014/main" id="{53A1D082-B9B0-C7EF-37FD-C5332906C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2997" y="1983041"/>
            <a:ext cx="1696749" cy="9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About Ourvita Group | CPHI Online">
            <a:extLst>
              <a:ext uri="{FF2B5EF4-FFF2-40B4-BE49-F238E27FC236}">
                <a16:creationId xmlns:a16="http://schemas.microsoft.com/office/drawing/2014/main" id="{1552F579-0513-D279-705C-6AFA886BA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892" y="4739508"/>
            <a:ext cx="1833542" cy="49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Prestige Consumer Healthcare Logo PNG Vector (PDF) Free Download">
            <a:extLst>
              <a:ext uri="{FF2B5EF4-FFF2-40B4-BE49-F238E27FC236}">
                <a16:creationId xmlns:a16="http://schemas.microsoft.com/office/drawing/2014/main" id="{0304972C-62EE-A54A-9E5D-930810C84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987" y="2710830"/>
            <a:ext cx="1436339" cy="1436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Natixis Partners advised the shareholders of Havea Group in the sale of a  majority stake of its capital to BC Partners and PSP Investments">
            <a:extLst>
              <a:ext uri="{FF2B5EF4-FFF2-40B4-BE49-F238E27FC236}">
                <a16:creationId xmlns:a16="http://schemas.microsoft.com/office/drawing/2014/main" id="{B14BA773-DAF8-F211-E2CC-4CA1ABD6B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900" y="2487225"/>
            <a:ext cx="1447784" cy="643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Karo Healthcare - Smart choices for everyday healthcare">
            <a:extLst>
              <a:ext uri="{FF2B5EF4-FFF2-40B4-BE49-F238E27FC236}">
                <a16:creationId xmlns:a16="http://schemas.microsoft.com/office/drawing/2014/main" id="{C144F830-2FF6-3FEA-8F30-C3126E4B0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703" y="3605287"/>
            <a:ext cx="1245262" cy="571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Church &amp; Dwight - Wikipedia">
            <a:extLst>
              <a:ext uri="{FF2B5EF4-FFF2-40B4-BE49-F238E27FC236}">
                <a16:creationId xmlns:a16="http://schemas.microsoft.com/office/drawing/2014/main" id="{D1C1A50D-ED20-7FB0-4C7A-6D819290BE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385" y="4483922"/>
            <a:ext cx="831412" cy="83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8" name="Picture 50">
            <a:extLst>
              <a:ext uri="{FF2B5EF4-FFF2-40B4-BE49-F238E27FC236}">
                <a16:creationId xmlns:a16="http://schemas.microsoft.com/office/drawing/2014/main" id="{B0531A3E-3D46-4086-48E3-EE6ADD6FC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46" y="4006236"/>
            <a:ext cx="1245262" cy="74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2A18CE1F-E9CF-0989-1312-88228B91653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957150" y="2947904"/>
            <a:ext cx="1427130" cy="354924"/>
          </a:xfrm>
          <a:prstGeom prst="rect">
            <a:avLst/>
          </a:prstGeom>
        </p:spPr>
      </p:pic>
      <p:pic>
        <p:nvPicPr>
          <p:cNvPr id="2104" name="Picture 56" descr="bd-capital | Operator-Led Private Equity">
            <a:extLst>
              <a:ext uri="{FF2B5EF4-FFF2-40B4-BE49-F238E27FC236}">
                <a16:creationId xmlns:a16="http://schemas.microsoft.com/office/drawing/2014/main" id="{BF013A33-7159-F3E2-344B-670A7038E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6455" y="3750666"/>
            <a:ext cx="2450592" cy="918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>
            <a:extLst>
              <a:ext uri="{FF2B5EF4-FFF2-40B4-BE49-F238E27FC236}">
                <a16:creationId xmlns:a16="http://schemas.microsoft.com/office/drawing/2014/main" id="{5C00D964-3905-024E-4900-C471EDF44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4530" y="3300944"/>
            <a:ext cx="1518555" cy="60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Bain Capital Logo PNG, Icon Transparent Free Download">
            <a:extLst>
              <a:ext uri="{FF2B5EF4-FFF2-40B4-BE49-F238E27FC236}">
                <a16:creationId xmlns:a16="http://schemas.microsoft.com/office/drawing/2014/main" id="{02E10A72-0C2B-7469-8627-F48EF3451B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466" y="3818108"/>
            <a:ext cx="2137950" cy="213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2" name="Picture 64">
            <a:extLst>
              <a:ext uri="{FF2B5EF4-FFF2-40B4-BE49-F238E27FC236}">
                <a16:creationId xmlns:a16="http://schemas.microsoft.com/office/drawing/2014/main" id="{7297A05F-0B3B-F1E2-63B4-E12A83E29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5329" y="2382850"/>
            <a:ext cx="1836936" cy="2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3. M&amp;A Activity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2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Acquisitions are being made across the wellness spectrum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737360" y="1691640"/>
            <a:ext cx="8229600" cy="0"/>
          </a:xfrm>
          <a:prstGeom prst="line">
            <a:avLst/>
          </a:prstGeom>
          <a:noFill/>
          <a:ln w="19050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1545336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←  OTC PLAY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012680" y="1545336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LIFESTYLE WELLNESS  →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1984248" y="1609344"/>
            <a:ext cx="164592" cy="164592"/>
          </a:xfrm>
          <a:prstGeom prst="ellipse">
            <a:avLst/>
          </a:prstGeom>
          <a:solidFill>
            <a:srgbClr val="6C1CFF"/>
          </a:solidFill>
          <a:ln w="19050">
            <a:solidFill>
              <a:srgbClr val="FFFD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066544" y="1773936"/>
            <a:ext cx="242316" cy="832104"/>
          </a:xfrm>
          <a:prstGeom prst="line">
            <a:avLst/>
          </a:prstGeom>
          <a:noFill/>
          <a:ln w="12700">
            <a:solidFill>
              <a:srgbClr val="E8E0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02920" y="2112264"/>
            <a:ext cx="3611880" cy="3739896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02920" y="2119154"/>
            <a:ext cx="3611880" cy="548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1963" y="2179776"/>
            <a:ext cx="868680" cy="365760"/>
          </a:xfrm>
          <a:prstGeom prst="rect">
            <a:avLst/>
          </a:prstGeom>
          <a:solidFill>
            <a:srgbClr val="EAFFB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$1.2B</a:t>
            </a:r>
            <a:endParaRPr lang="en-US" i="1" dirty="0"/>
          </a:p>
        </p:txBody>
      </p:sp>
      <p:sp>
        <p:nvSpPr>
          <p:cNvPr id="17" name="Text 15"/>
          <p:cNvSpPr/>
          <p:nvPr/>
        </p:nvSpPr>
        <p:spPr>
          <a:xfrm>
            <a:off x="731520" y="3263635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Pure-Play OTC</a:t>
            </a:r>
            <a:endParaRPr lang="en-US" sz="1300" b="1" dirty="0"/>
          </a:p>
        </p:txBody>
      </p:sp>
      <p:sp>
        <p:nvSpPr>
          <p:cNvPr id="18" name="Shape 16"/>
          <p:cNvSpPr/>
          <p:nvPr/>
        </p:nvSpPr>
        <p:spPr>
          <a:xfrm>
            <a:off x="731520" y="3593592"/>
            <a:ext cx="3154680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731520" y="38404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86968" y="3630168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Offline penetration through pharmacies creates market depth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31520" y="45262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86968" y="4346960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Science-led platform that relied on building trust with big names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31520" y="52120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86968" y="5017206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Mix of reactive + proactive products across the family spectrum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605272" y="1609344"/>
            <a:ext cx="164592" cy="164592"/>
          </a:xfrm>
          <a:prstGeom prst="ellipse">
            <a:avLst/>
          </a:prstGeom>
          <a:solidFill>
            <a:srgbClr val="6C1CFF"/>
          </a:solidFill>
          <a:ln w="19050">
            <a:solidFill>
              <a:srgbClr val="FFFD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5687568" y="1773936"/>
            <a:ext cx="397764" cy="832104"/>
          </a:xfrm>
          <a:prstGeom prst="line">
            <a:avLst/>
          </a:prstGeom>
          <a:noFill/>
          <a:ln w="12700">
            <a:solidFill>
              <a:srgbClr val="E8E0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279392" y="2112264"/>
            <a:ext cx="3611880" cy="3739896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279392" y="2119154"/>
            <a:ext cx="3611880" cy="548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292098" y="2190806"/>
            <a:ext cx="868680" cy="365760"/>
          </a:xfrm>
          <a:prstGeom prst="rect">
            <a:avLst/>
          </a:prstGeom>
          <a:solidFill>
            <a:srgbClr val="EAFFB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$3.8B</a:t>
            </a:r>
            <a:endParaRPr lang="en-US" i="1" dirty="0"/>
          </a:p>
        </p:txBody>
      </p:sp>
      <p:sp>
        <p:nvSpPr>
          <p:cNvPr id="32" name="Text 30"/>
          <p:cNvSpPr/>
          <p:nvPr/>
        </p:nvSpPr>
        <p:spPr>
          <a:xfrm>
            <a:off x="4507992" y="3239885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Practitioner-Led, DTC Platform</a:t>
            </a:r>
            <a:endParaRPr lang="en-US" sz="1300" b="1" dirty="0"/>
          </a:p>
        </p:txBody>
      </p:sp>
      <p:sp>
        <p:nvSpPr>
          <p:cNvPr id="33" name="Shape 31"/>
          <p:cNvSpPr/>
          <p:nvPr/>
        </p:nvSpPr>
        <p:spPr>
          <a:xfrm>
            <a:off x="4507992" y="3593592"/>
            <a:ext cx="3154680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507992" y="38404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663440" y="3645845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Formulations grounded in scientific research &amp; traceable quality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507992" y="45262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4663440" y="4331645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Built through the practitioner network; online expansion now driving growth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507992" y="52120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663440" y="5017445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Positioned around preventative wellness for multiple need states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555480" y="1609344"/>
            <a:ext cx="164592" cy="164592"/>
          </a:xfrm>
          <a:prstGeom prst="ellipse">
            <a:avLst/>
          </a:prstGeom>
          <a:solidFill>
            <a:srgbClr val="6C1CFF"/>
          </a:solidFill>
          <a:ln w="19050">
            <a:solidFill>
              <a:srgbClr val="FFFDF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9637776" y="1773936"/>
            <a:ext cx="224028" cy="832104"/>
          </a:xfrm>
          <a:prstGeom prst="line">
            <a:avLst/>
          </a:prstGeom>
          <a:noFill/>
          <a:ln w="12700">
            <a:solidFill>
              <a:srgbClr val="E8E0FF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8055864" y="2112264"/>
            <a:ext cx="3611880" cy="3739896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8055864" y="2119154"/>
            <a:ext cx="3611880" cy="548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8040942" y="2178841"/>
            <a:ext cx="868680" cy="365760"/>
          </a:xfrm>
          <a:prstGeom prst="rect">
            <a:avLst/>
          </a:prstGeom>
          <a:solidFill>
            <a:srgbClr val="EAFFB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$1.2B</a:t>
            </a:r>
            <a:endParaRPr lang="en-US" i="1" dirty="0"/>
          </a:p>
        </p:txBody>
      </p:sp>
      <p:sp>
        <p:nvSpPr>
          <p:cNvPr id="47" name="Text 45"/>
          <p:cNvSpPr/>
          <p:nvPr/>
        </p:nvSpPr>
        <p:spPr>
          <a:xfrm>
            <a:off x="8284464" y="322783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Format Innovator</a:t>
            </a:r>
            <a:endParaRPr lang="en-US" sz="1300" b="1" dirty="0"/>
          </a:p>
        </p:txBody>
      </p:sp>
      <p:sp>
        <p:nvSpPr>
          <p:cNvPr id="48" name="Shape 46"/>
          <p:cNvSpPr/>
          <p:nvPr/>
        </p:nvSpPr>
        <p:spPr>
          <a:xfrm>
            <a:off x="8284464" y="3593592"/>
            <a:ext cx="3154680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8284464" y="38404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8439912" y="3657719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New format drives higher adherence &amp; DTC retention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8284464" y="45262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8439912" y="4343519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Leaned into consumer trends (e.g. fiber) over scientific formulation</a:t>
            </a:r>
            <a:endParaRPr lang="en-US" sz="1200" dirty="0"/>
          </a:p>
        </p:txBody>
      </p:sp>
      <p:sp>
        <p:nvSpPr>
          <p:cNvPr id="53" name="Shape 51"/>
          <p:cNvSpPr/>
          <p:nvPr/>
        </p:nvSpPr>
        <p:spPr>
          <a:xfrm>
            <a:off x="8284464" y="5212080"/>
            <a:ext cx="54864" cy="54864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2"/>
          <p:cNvSpPr/>
          <p:nvPr/>
        </p:nvSpPr>
        <p:spPr>
          <a:xfrm>
            <a:off x="8439912" y="5029319"/>
            <a:ext cx="2971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Deal rationale centered on acquiring the consumer base</a:t>
            </a:r>
            <a:endParaRPr lang="en-US" sz="1200" dirty="0"/>
          </a:p>
        </p:txBody>
      </p:sp>
      <p:pic>
        <p:nvPicPr>
          <p:cNvPr id="1026" name="Picture 2" descr="Vitabiotics - Wikipedia">
            <a:extLst>
              <a:ext uri="{FF2B5EF4-FFF2-40B4-BE49-F238E27FC236}">
                <a16:creationId xmlns:a16="http://schemas.microsoft.com/office/drawing/2014/main" id="{00590023-2426-394F-1C0D-716435497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505" y="2214269"/>
            <a:ext cx="2026710" cy="92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rüns Unveils New Logo and Brand Identity">
            <a:extLst>
              <a:ext uri="{FF2B5EF4-FFF2-40B4-BE49-F238E27FC236}">
                <a16:creationId xmlns:a16="http://schemas.microsoft.com/office/drawing/2014/main" id="{C518DD39-D842-962F-DF7A-449AC5FDA2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488" y="2183921"/>
            <a:ext cx="2003878" cy="112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orne Logo PNG Vectors Free Download">
            <a:extLst>
              <a:ext uri="{FF2B5EF4-FFF2-40B4-BE49-F238E27FC236}">
                <a16:creationId xmlns:a16="http://schemas.microsoft.com/office/drawing/2014/main" id="{5AD2F6DD-BA72-5F2F-9A97-A41BC34902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" t="22202" r="4843" b="30448"/>
          <a:stretch/>
        </p:blipFill>
        <p:spPr bwMode="auto">
          <a:xfrm>
            <a:off x="4613344" y="1987246"/>
            <a:ext cx="2858727" cy="142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 Our Investment Lens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makes a good investment for us: </a:t>
            </a:r>
          </a:p>
          <a:p>
            <a:pPr marL="0" indent="0">
              <a:lnSpc>
                <a:spcPct val="105000"/>
              </a:lnSpc>
              <a:buNone/>
            </a:pPr>
            <a:r>
              <a:rPr lang="en-GB" sz="2000" dirty="0">
                <a:latin typeface="Poppins" pitchFamily="2" charset="77"/>
                <a:cs typeface="Poppins" pitchFamily="2" charset="77"/>
                <a:sym typeface="Poppins"/>
              </a:rPr>
              <a:t>We invest in companies striving to build repetitive and loyal consumer habits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8E7AF2-310A-5509-AA83-687C96E5B403}"/>
              </a:ext>
            </a:extLst>
          </p:cNvPr>
          <p:cNvSpPr txBox="1"/>
          <p:nvPr/>
        </p:nvSpPr>
        <p:spPr>
          <a:xfrm>
            <a:off x="7298755" y="3739694"/>
            <a:ext cx="3234727" cy="2148699"/>
          </a:xfrm>
          <a:prstGeom prst="rect">
            <a:avLst/>
          </a:prstGeom>
          <a:solidFill>
            <a:srgbClr val="9437FF"/>
          </a:solidFill>
        </p:spPr>
        <p:txBody>
          <a:bodyPr wrap="square" rtlCol="0" anchor="ctr">
            <a:no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GB" sz="1999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FSV pattern recognition and benchmarks</a:t>
            </a:r>
            <a:endParaRPr lang="en-US" sz="1999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6F193-ED30-B758-2455-95A44AB56829}"/>
              </a:ext>
            </a:extLst>
          </p:cNvPr>
          <p:cNvCxnSpPr/>
          <p:nvPr/>
        </p:nvCxnSpPr>
        <p:spPr>
          <a:xfrm>
            <a:off x="829304" y="3736597"/>
            <a:ext cx="9704180" cy="0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4AD4036-CDC5-577E-11D4-10AC028CC96A}"/>
              </a:ext>
            </a:extLst>
          </p:cNvPr>
          <p:cNvCxnSpPr/>
          <p:nvPr/>
        </p:nvCxnSpPr>
        <p:spPr>
          <a:xfrm>
            <a:off x="4064030" y="1936400"/>
            <a:ext cx="0" cy="3951993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A7096C-12A8-0AC4-83DB-36C037F76185}"/>
              </a:ext>
            </a:extLst>
          </p:cNvPr>
          <p:cNvCxnSpPr/>
          <p:nvPr/>
        </p:nvCxnSpPr>
        <p:spPr>
          <a:xfrm>
            <a:off x="7298756" y="1936400"/>
            <a:ext cx="0" cy="3951993"/>
          </a:xfrm>
          <a:prstGeom prst="line">
            <a:avLst/>
          </a:prstGeom>
          <a:ln>
            <a:solidFill>
              <a:srgbClr val="9437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8DCBA38-7CBB-A9BA-0994-54FAD96099E1}"/>
              </a:ext>
            </a:extLst>
          </p:cNvPr>
          <p:cNvSpPr txBox="1"/>
          <p:nvPr/>
        </p:nvSpPr>
        <p:spPr>
          <a:xfrm>
            <a:off x="7912992" y="2069790"/>
            <a:ext cx="2524876" cy="1569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High 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Retention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Category-specific benchmarks across 1000s of companies screened</a:t>
            </a:r>
          </a:p>
          <a:p>
            <a:pPr algn="ctr">
              <a:tabLst>
                <a:tab pos="3773942" algn="ctr"/>
                <a:tab pos="6833724" algn="ctr"/>
              </a:tabLst>
            </a:pPr>
            <a:endParaRPr lang="en-US" sz="1999" b="1" dirty="0">
              <a:solidFill>
                <a:srgbClr val="9437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6F7D5-7129-02B4-4FD5-D3B2DE0C4D60}"/>
              </a:ext>
            </a:extLst>
          </p:cNvPr>
          <p:cNvSpPr txBox="1"/>
          <p:nvPr/>
        </p:nvSpPr>
        <p:spPr>
          <a:xfrm>
            <a:off x="4926517" y="2069790"/>
            <a:ext cx="1758004" cy="107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High margins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60%+ average across our portfolio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69AD8C-7732-1841-2904-87B9EA225497}"/>
              </a:ext>
            </a:extLst>
          </p:cNvPr>
          <p:cNvSpPr txBox="1"/>
          <p:nvPr/>
        </p:nvSpPr>
        <p:spPr>
          <a:xfrm>
            <a:off x="4584402" y="4239223"/>
            <a:ext cx="2193986" cy="1076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Sustainability champions 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Screening tools and Incrementality plan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B70216-082C-F0E5-2811-2DA907FFD4E4}"/>
              </a:ext>
            </a:extLst>
          </p:cNvPr>
          <p:cNvSpPr txBox="1"/>
          <p:nvPr/>
        </p:nvSpPr>
        <p:spPr>
          <a:xfrm>
            <a:off x="1413527" y="4214055"/>
            <a:ext cx="2130124" cy="1261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High growth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&gt;50% y-o-y, most companies profitable 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&gt; €10m revenues</a:t>
            </a:r>
          </a:p>
          <a:p>
            <a:pPr algn="ctr">
              <a:tabLst>
                <a:tab pos="3773942" algn="ctr"/>
                <a:tab pos="6833724" algn="ctr"/>
              </a:tabLst>
            </a:pPr>
            <a:endParaRPr lang="en-US" sz="1999" b="1" dirty="0">
              <a:solidFill>
                <a:srgbClr val="9437FF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DCBD3B-8B4D-9757-A783-DA9FFF18CEAB}"/>
              </a:ext>
            </a:extLst>
          </p:cNvPr>
          <p:cNvSpPr txBox="1"/>
          <p:nvPr/>
        </p:nvSpPr>
        <p:spPr>
          <a:xfrm>
            <a:off x="1383516" y="2069790"/>
            <a:ext cx="2066279" cy="1076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3942" algn="ctr"/>
                <a:tab pos="6833724" algn="ctr"/>
              </a:tabLst>
            </a:pPr>
            <a:r>
              <a:rPr lang="en-US" sz="1999" b="1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High Average Order Value</a:t>
            </a:r>
          </a:p>
          <a:p>
            <a:pPr algn="ctr">
              <a:tabLst>
                <a:tab pos="3773942" algn="ctr"/>
                <a:tab pos="6833724" algn="ctr"/>
              </a:tabLst>
            </a:pPr>
            <a:r>
              <a:rPr lang="en-US" sz="1200" dirty="0">
                <a:solidFill>
                  <a:srgbClr val="9437FF"/>
                </a:solidFill>
                <a:latin typeface="Poppins" pitchFamily="2" charset="77"/>
                <a:cs typeface="Poppins" pitchFamily="2" charset="77"/>
              </a:rPr>
              <a:t>Mass premium positioning </a:t>
            </a:r>
          </a:p>
        </p:txBody>
      </p:sp>
      <p:pic>
        <p:nvPicPr>
          <p:cNvPr id="16" name="Picture 2" descr="Shopping cart Iconixar Gradient icon | Freepik">
            <a:extLst>
              <a:ext uri="{FF2B5EF4-FFF2-40B4-BE49-F238E27FC236}">
                <a16:creationId xmlns:a16="http://schemas.microsoft.com/office/drawing/2014/main" id="{381C3988-48F9-2F93-B1C9-76A6A44AC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3259" y="2033038"/>
            <a:ext cx="542668" cy="54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argin - Free business and finance icons">
            <a:extLst>
              <a:ext uri="{FF2B5EF4-FFF2-40B4-BE49-F238E27FC236}">
                <a16:creationId xmlns:a16="http://schemas.microsoft.com/office/drawing/2014/main" id="{A94D8796-FD9B-A439-73CD-1B8A13F48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2767" y="2142317"/>
            <a:ext cx="524432" cy="52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Retention - Free marketing icons">
            <a:extLst>
              <a:ext uri="{FF2B5EF4-FFF2-40B4-BE49-F238E27FC236}">
                <a16:creationId xmlns:a16="http://schemas.microsoft.com/office/drawing/2014/main" id="{9AA53643-4DA0-6039-6ECE-241373E55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4623" y="2119488"/>
            <a:ext cx="576682" cy="57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Rocket - Free transport icons">
            <a:extLst>
              <a:ext uri="{FF2B5EF4-FFF2-40B4-BE49-F238E27FC236}">
                <a16:creationId xmlns:a16="http://schemas.microsoft.com/office/drawing/2014/main" id="{E0519451-2A2C-2C3B-53F6-B8B7B6194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6117" y="4272286"/>
            <a:ext cx="437409" cy="437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Plante - Icônes la nature gratuites">
            <a:extLst>
              <a:ext uri="{FF2B5EF4-FFF2-40B4-BE49-F238E27FC236}">
                <a16:creationId xmlns:a16="http://schemas.microsoft.com/office/drawing/2014/main" id="{24F05835-572C-C4BB-F159-BC80ABA82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8535" y="4254417"/>
            <a:ext cx="392110" cy="39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4556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 Our Investment Lens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evaluate every wellness investment against six pillars, bolstered by brand momentum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737360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169164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Right to Win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447288" y="1691640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 every product in the wellness space needs to be the most scientific innovation – the product either needs to sit firmly within a formulation, format, or lifestyle moat. Efficacy substantiation and claims credibility are required.</a:t>
            </a:r>
          </a:p>
        </p:txBody>
      </p:sp>
      <p:sp>
        <p:nvSpPr>
          <p:cNvPr id="10" name="Shape 8"/>
          <p:cNvSpPr/>
          <p:nvPr/>
        </p:nvSpPr>
        <p:spPr>
          <a:xfrm>
            <a:off x="502920" y="2331720"/>
            <a:ext cx="109453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02920" y="2432304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04088" y="2386584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Growth Quality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447288" y="2386584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Revenue growth by product &amp; channel; is growth broad-based or concentrated in one SKU or platform? How quickly does a customer payback their acquisition cost on a margin basis?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3026664"/>
            <a:ext cx="109453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2920" y="3127248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04088" y="3081528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Unit Economics &amp; Retention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447288" y="3081528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Cohort retention curves, LTV:CAC, and margin stack (CM1/CM2/CM3 → EBITDA) trending in the right direction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02920" y="3721608"/>
            <a:ext cx="109453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02920" y="3822192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04088" y="3776472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TAM &amp; Ambition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447288" y="3776472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Realistic path to category leadership; whitespace runway beyond the current core offering or expansion into other demographics with the core offering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02920" y="4416552"/>
            <a:ext cx="109453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02920" y="4517136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04088" y="4471416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Scalability &amp; Team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3447288" y="4471416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Operational infrastructure, supply chain resilience, and a team capable of executing the next stage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502920" y="5111496"/>
            <a:ext cx="109453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02920" y="5212080"/>
            <a:ext cx="54864" cy="51206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704088" y="516636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&amp; Credibility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3447288" y="5166360"/>
            <a:ext cx="8001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Sourcing, sustainability, and claims governance — increasingly a diligence and brand-trust issue, not a checkbox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502920" y="5943600"/>
            <a:ext cx="11201400" cy="457200"/>
          </a:xfrm>
          <a:prstGeom prst="rect">
            <a:avLst/>
          </a:prstGeom>
          <a:solidFill>
            <a:srgbClr val="EAFFB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85800" y="59436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Brand momentum is not defined by one single metric – it can be channel traction, social media resonance with its target consumer base, or strong recurring revenue, indicating that there’s a strong subscription base underpinning growth</a:t>
            </a:r>
            <a:endParaRPr lang="en-US" sz="1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4. Our Investment Lens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 actively support portfolio companies to drive a maintain value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1100" dirty="0"/>
          </a:p>
        </p:txBody>
      </p:sp>
      <p:sp>
        <p:nvSpPr>
          <p:cNvPr id="45" name="Pentagon 44">
            <a:extLst>
              <a:ext uri="{FF2B5EF4-FFF2-40B4-BE49-F238E27FC236}">
                <a16:creationId xmlns:a16="http://schemas.microsoft.com/office/drawing/2014/main" id="{797A6D40-892C-FE33-B158-71B266FE2788}"/>
              </a:ext>
            </a:extLst>
          </p:cNvPr>
          <p:cNvSpPr/>
          <p:nvPr/>
        </p:nvSpPr>
        <p:spPr>
          <a:xfrm rot="5400000">
            <a:off x="1478528" y="1102741"/>
            <a:ext cx="1224182" cy="2433708"/>
          </a:xfrm>
          <a:prstGeom prst="homePlate">
            <a:avLst>
              <a:gd name="adj" fmla="val 31326"/>
            </a:avLst>
          </a:prstGeom>
          <a:solidFill>
            <a:srgbClr val="F6F1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E6ED4A6-7163-FD15-9E6D-8039027A7513}"/>
              </a:ext>
            </a:extLst>
          </p:cNvPr>
          <p:cNvSpPr txBox="1"/>
          <p:nvPr/>
        </p:nvSpPr>
        <p:spPr>
          <a:xfrm>
            <a:off x="873765" y="1879133"/>
            <a:ext cx="2433708" cy="646331"/>
          </a:xfrm>
          <a:prstGeom prst="rect">
            <a:avLst/>
          </a:prstGeom>
          <a:solidFill>
            <a:srgbClr val="F6F1FF"/>
          </a:solidFill>
        </p:spPr>
        <p:txBody>
          <a:bodyPr wrap="square" rtlCol="0">
            <a:spAutoFit/>
          </a:bodyPr>
          <a:lstStyle/>
          <a:p>
            <a:pPr algn="ctr">
              <a:tabLst>
                <a:tab pos="3775075" algn="ctr"/>
                <a:tab pos="6835775" algn="ctr"/>
              </a:tabLst>
            </a:pPr>
            <a:r>
              <a:rPr lang="en-US" b="1" dirty="0">
                <a:latin typeface="Poppins" pitchFamily="2" charset="77"/>
                <a:cs typeface="Poppins" pitchFamily="2" charset="77"/>
              </a:rPr>
              <a:t>Growth </a:t>
            </a:r>
          </a:p>
          <a:p>
            <a:pPr algn="ctr">
              <a:tabLst>
                <a:tab pos="3775075" algn="ctr"/>
                <a:tab pos="6835775" algn="ctr"/>
              </a:tabLst>
            </a:pPr>
            <a:r>
              <a:rPr lang="en-US" b="1" dirty="0">
                <a:latin typeface="Poppins" pitchFamily="2" charset="77"/>
                <a:cs typeface="Poppins" pitchFamily="2" charset="77"/>
              </a:rPr>
              <a:t>Playbook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19F5707D-5509-9360-A5B7-A140D0B55F9C}"/>
              </a:ext>
            </a:extLst>
          </p:cNvPr>
          <p:cNvGrpSpPr/>
          <p:nvPr/>
        </p:nvGrpSpPr>
        <p:grpSpPr>
          <a:xfrm>
            <a:off x="8158896" y="1667778"/>
            <a:ext cx="3516920" cy="4553964"/>
            <a:chOff x="7909518" y="1667778"/>
            <a:chExt cx="3516920" cy="455396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4A0F8A3-39EF-A9B6-E7FF-460CD747B9C3}"/>
                </a:ext>
              </a:extLst>
            </p:cNvPr>
            <p:cNvSpPr txBox="1"/>
            <p:nvPr/>
          </p:nvSpPr>
          <p:spPr>
            <a:xfrm>
              <a:off x="8133504" y="1916111"/>
              <a:ext cx="23205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3775075" algn="ctr"/>
                  <a:tab pos="6835775" algn="ctr"/>
                </a:tabLst>
              </a:pPr>
              <a:r>
                <a:rPr lang="en-US" sz="3200" b="1" dirty="0">
                  <a:latin typeface="+mj-lt"/>
                  <a:cs typeface="Poppins" pitchFamily="2" charset="77"/>
                </a:rPr>
                <a:t>Governance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F5108D6-71F2-A69F-0EF7-6EB6B7349DFD}"/>
                </a:ext>
              </a:extLst>
            </p:cNvPr>
            <p:cNvSpPr txBox="1"/>
            <p:nvPr/>
          </p:nvSpPr>
          <p:spPr>
            <a:xfrm>
              <a:off x="7909518" y="3027198"/>
              <a:ext cx="3516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tabLst>
                  <a:tab pos="3775075" algn="ctr"/>
                  <a:tab pos="6835775" algn="ctr"/>
                </a:tabLst>
              </a:pPr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Alignment of interest</a:t>
              </a:r>
            </a:p>
          </p:txBody>
        </p:sp>
        <p:sp>
          <p:nvSpPr>
            <p:cNvPr id="41" name="Pentagon 40">
              <a:extLst>
                <a:ext uri="{FF2B5EF4-FFF2-40B4-BE49-F238E27FC236}">
                  <a16:creationId xmlns:a16="http://schemas.microsoft.com/office/drawing/2014/main" id="{F8A1168E-FC1F-29F7-A316-EA815EEEB090}"/>
                </a:ext>
              </a:extLst>
            </p:cNvPr>
            <p:cNvSpPr/>
            <p:nvPr/>
          </p:nvSpPr>
          <p:spPr>
            <a:xfrm rot="5400000">
              <a:off x="8545073" y="1063015"/>
              <a:ext cx="1224182" cy="2433708"/>
            </a:xfrm>
            <a:prstGeom prst="homePlate">
              <a:avLst>
                <a:gd name="adj" fmla="val 31326"/>
              </a:avLst>
            </a:prstGeom>
            <a:solidFill>
              <a:srgbClr val="ECE2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5CF4F3E-AC11-CA28-8B86-2A4B143AC488}"/>
                </a:ext>
              </a:extLst>
            </p:cNvPr>
            <p:cNvSpPr txBox="1"/>
            <p:nvPr/>
          </p:nvSpPr>
          <p:spPr>
            <a:xfrm>
              <a:off x="7957018" y="1922761"/>
              <a:ext cx="2433708" cy="646331"/>
            </a:xfrm>
            <a:prstGeom prst="rect">
              <a:avLst/>
            </a:prstGeom>
            <a:solidFill>
              <a:srgbClr val="ECE2FF"/>
            </a:solidFill>
          </p:spPr>
          <p:txBody>
            <a:bodyPr wrap="square" rtlCol="0">
              <a:spAutoFit/>
            </a:bodyPr>
            <a:lstStyle/>
            <a:p>
              <a:pPr algn="ctr">
                <a:tabLst>
                  <a:tab pos="3775075" algn="ctr"/>
                  <a:tab pos="6835775" algn="ctr"/>
                </a:tabLst>
              </a:pPr>
              <a:r>
                <a:rPr lang="en-US" b="1" dirty="0">
                  <a:latin typeface="Poppins" pitchFamily="2" charset="77"/>
                  <a:cs typeface="Poppins" pitchFamily="2" charset="77"/>
                </a:rPr>
                <a:t>Operational Assistance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BC31319-16C7-AEE8-E1A0-B36F1A39D615}"/>
                </a:ext>
              </a:extLst>
            </p:cNvPr>
            <p:cNvSpPr/>
            <p:nvPr/>
          </p:nvSpPr>
          <p:spPr>
            <a:xfrm>
              <a:off x="8062257" y="3529437"/>
              <a:ext cx="2203522" cy="796903"/>
            </a:xfrm>
            <a:prstGeom prst="rect">
              <a:avLst/>
            </a:prstGeom>
            <a:solidFill>
              <a:srgbClr val="ECE2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Capabilities</a:t>
              </a:r>
            </a:p>
            <a:p>
              <a:pPr algn="ctr">
                <a:spcBef>
                  <a:spcPts val="6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Claims substantiation &amp; supply chain update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D299861-D315-AD5A-1B16-C00DB2786AEC}"/>
                </a:ext>
              </a:extLst>
            </p:cNvPr>
            <p:cNvSpPr/>
            <p:nvPr/>
          </p:nvSpPr>
          <p:spPr>
            <a:xfrm>
              <a:off x="8062257" y="4474973"/>
              <a:ext cx="2203522" cy="796903"/>
            </a:xfrm>
            <a:prstGeom prst="rect">
              <a:avLst/>
            </a:prstGeom>
            <a:solidFill>
              <a:srgbClr val="ECE2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Benchmarking</a:t>
              </a:r>
            </a:p>
            <a:p>
              <a:pPr algn="ctr">
                <a:spcBef>
                  <a:spcPts val="6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Operational best-in-class insights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87F2115-C72D-2BBA-0CB0-DE5F4115A9F4}"/>
                </a:ext>
              </a:extLst>
            </p:cNvPr>
            <p:cNvSpPr/>
            <p:nvPr/>
          </p:nvSpPr>
          <p:spPr>
            <a:xfrm>
              <a:off x="8072111" y="5424839"/>
              <a:ext cx="2203522" cy="796903"/>
            </a:xfrm>
            <a:prstGeom prst="rect">
              <a:avLst/>
            </a:prstGeom>
            <a:solidFill>
              <a:srgbClr val="ECE2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Talent</a:t>
              </a:r>
            </a:p>
            <a:p>
              <a:pPr algn="ctr">
                <a:spcBef>
                  <a:spcPts val="3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7 Management Roles, 3 NXD, 3 Experts</a:t>
              </a:r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B44F83B9-89D0-0FC0-BDE8-85AE197D41A5}"/>
              </a:ext>
            </a:extLst>
          </p:cNvPr>
          <p:cNvSpPr/>
          <p:nvPr/>
        </p:nvSpPr>
        <p:spPr>
          <a:xfrm>
            <a:off x="992146" y="3529437"/>
            <a:ext cx="2203522" cy="796903"/>
          </a:xfrm>
          <a:prstGeom prst="rect">
            <a:avLst/>
          </a:prstGeom>
          <a:solidFill>
            <a:srgbClr val="F6F1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300"/>
              </a:spcBef>
            </a:pPr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Channel</a:t>
            </a:r>
            <a:b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14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From DTC to omnichannel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681D41A-60DA-DF14-A37E-6848B393BBAB}"/>
              </a:ext>
            </a:extLst>
          </p:cNvPr>
          <p:cNvSpPr/>
          <p:nvPr/>
        </p:nvSpPr>
        <p:spPr>
          <a:xfrm>
            <a:off x="992146" y="4474973"/>
            <a:ext cx="2203522" cy="796903"/>
          </a:xfrm>
          <a:prstGeom prst="rect">
            <a:avLst/>
          </a:prstGeom>
          <a:solidFill>
            <a:srgbClr val="F6F1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Product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Quality and new product development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0DD5AA6-C8C7-24E2-9060-89FABD0BD30C}"/>
              </a:ext>
            </a:extLst>
          </p:cNvPr>
          <p:cNvSpPr/>
          <p:nvPr/>
        </p:nvSpPr>
        <p:spPr>
          <a:xfrm>
            <a:off x="1026970" y="5424839"/>
            <a:ext cx="2166497" cy="796903"/>
          </a:xfrm>
          <a:prstGeom prst="rect">
            <a:avLst/>
          </a:prstGeom>
          <a:solidFill>
            <a:srgbClr val="F6F1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Geography</a:t>
            </a:r>
          </a:p>
          <a:p>
            <a:pPr algn="ctr">
              <a:spcBef>
                <a:spcPts val="300"/>
              </a:spcBef>
            </a:pPr>
            <a:r>
              <a:rPr lang="en-US" sz="1400" dirty="0">
                <a:solidFill>
                  <a:schemeClr val="tx1"/>
                </a:solidFill>
                <a:latin typeface="Poppins" pitchFamily="2" charset="77"/>
                <a:cs typeface="Poppins" pitchFamily="2" charset="77"/>
              </a:rPr>
              <a:t>In depth knowledge of multiple markets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9397906-D7A5-59C8-801F-A8D7D58F3A93}"/>
              </a:ext>
            </a:extLst>
          </p:cNvPr>
          <p:cNvSpPr txBox="1"/>
          <p:nvPr/>
        </p:nvSpPr>
        <p:spPr>
          <a:xfrm>
            <a:off x="502920" y="3015302"/>
            <a:ext cx="321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775075" algn="ctr"/>
                <a:tab pos="6835775" algn="ctr"/>
              </a:tabLst>
            </a:pPr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Focus drives results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ED2F17A-3B66-80B5-8ACF-21155B5D2560}"/>
              </a:ext>
            </a:extLst>
          </p:cNvPr>
          <p:cNvGrpSpPr/>
          <p:nvPr/>
        </p:nvGrpSpPr>
        <p:grpSpPr>
          <a:xfrm>
            <a:off x="4324969" y="1707503"/>
            <a:ext cx="3214785" cy="4514239"/>
            <a:chOff x="4206219" y="1707503"/>
            <a:chExt cx="3214785" cy="451423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C3E00E8-E827-D091-6D1B-CED4C9E09703}"/>
                </a:ext>
              </a:extLst>
            </p:cNvPr>
            <p:cNvSpPr txBox="1"/>
            <p:nvPr/>
          </p:nvSpPr>
          <p:spPr>
            <a:xfrm>
              <a:off x="4206219" y="3045837"/>
              <a:ext cx="32147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tabLst>
                  <a:tab pos="3775075" algn="ctr"/>
                  <a:tab pos="6835775" algn="ctr"/>
                </a:tabLst>
              </a:pPr>
              <a:r>
                <a:rPr lang="en-US" b="1" dirty="0">
                  <a:solidFill>
                    <a:schemeClr val="bg2">
                      <a:lumMod val="50000"/>
                    </a:schemeClr>
                  </a:solidFill>
                  <a:latin typeface="Poppins" pitchFamily="2" charset="77"/>
                  <a:cs typeface="Poppins" pitchFamily="2" charset="77"/>
                </a:rPr>
                <a:t>Insights and access</a:t>
              </a:r>
            </a:p>
          </p:txBody>
        </p:sp>
        <p:sp>
          <p:nvSpPr>
            <p:cNvPr id="43" name="Pentagon 42">
              <a:extLst>
                <a:ext uri="{FF2B5EF4-FFF2-40B4-BE49-F238E27FC236}">
                  <a16:creationId xmlns:a16="http://schemas.microsoft.com/office/drawing/2014/main" id="{F3507869-F7B1-6352-C95C-6E4CED0AEB1A}"/>
                </a:ext>
              </a:extLst>
            </p:cNvPr>
            <p:cNvSpPr/>
            <p:nvPr/>
          </p:nvSpPr>
          <p:spPr>
            <a:xfrm rot="5400000">
              <a:off x="5095222" y="1102740"/>
              <a:ext cx="1224182" cy="2433708"/>
            </a:xfrm>
            <a:prstGeom prst="homePlate">
              <a:avLst>
                <a:gd name="adj" fmla="val 31326"/>
              </a:avLst>
            </a:prstGeom>
            <a:solidFill>
              <a:srgbClr val="EAFF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F6BD06-4282-94F8-CBDA-9425F5248E49}"/>
                </a:ext>
              </a:extLst>
            </p:cNvPr>
            <p:cNvSpPr txBox="1"/>
            <p:nvPr/>
          </p:nvSpPr>
          <p:spPr>
            <a:xfrm>
              <a:off x="4611364" y="1905472"/>
              <a:ext cx="2165658" cy="646331"/>
            </a:xfrm>
            <a:prstGeom prst="rect">
              <a:avLst/>
            </a:prstGeom>
            <a:solidFill>
              <a:srgbClr val="EAFFBC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tabLst>
                  <a:tab pos="3775075" algn="ctr"/>
                  <a:tab pos="6835775" algn="ctr"/>
                </a:tabLst>
              </a:pPr>
              <a:r>
                <a:rPr lang="en-US" b="1" dirty="0">
                  <a:latin typeface="Poppins" pitchFamily="2" charset="77"/>
                  <a:cs typeface="Poppins" pitchFamily="2" charset="77"/>
                </a:rPr>
                <a:t>Equity </a:t>
              </a:r>
            </a:p>
            <a:p>
              <a:pPr algn="ctr">
                <a:tabLst>
                  <a:tab pos="3775075" algn="ctr"/>
                  <a:tab pos="6835775" algn="ctr"/>
                </a:tabLst>
              </a:pPr>
              <a:r>
                <a:rPr lang="en-US" b="1" dirty="0">
                  <a:latin typeface="Poppins" pitchFamily="2" charset="77"/>
                  <a:cs typeface="Poppins" pitchFamily="2" charset="77"/>
                </a:rPr>
                <a:t>Story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A009D2D-5D2A-B61D-1CA4-83EC67792D01}"/>
                </a:ext>
              </a:extLst>
            </p:cNvPr>
            <p:cNvSpPr/>
            <p:nvPr/>
          </p:nvSpPr>
          <p:spPr>
            <a:xfrm>
              <a:off x="4640527" y="3569162"/>
              <a:ext cx="2203522" cy="796903"/>
            </a:xfrm>
            <a:prstGeom prst="rect">
              <a:avLst/>
            </a:prstGeom>
            <a:solidFill>
              <a:srgbClr val="EAFF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Network</a:t>
              </a:r>
            </a:p>
            <a:p>
              <a:pPr algn="ctr">
                <a:spcBef>
                  <a:spcPts val="3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Strategics/Bankers/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Private Equity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602D73F-60AA-ACC6-FC28-09C93721A150}"/>
                </a:ext>
              </a:extLst>
            </p:cNvPr>
            <p:cNvSpPr/>
            <p:nvPr/>
          </p:nvSpPr>
          <p:spPr>
            <a:xfrm>
              <a:off x="4640527" y="4514698"/>
              <a:ext cx="2203522" cy="796903"/>
            </a:xfrm>
            <a:prstGeom prst="rect">
              <a:avLst/>
            </a:prstGeom>
            <a:solidFill>
              <a:srgbClr val="EAFF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FSV Capital</a:t>
              </a:r>
            </a:p>
            <a:p>
              <a:pPr algn="ctr">
                <a:spcBef>
                  <a:spcPts val="3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Follow on capital available 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6A880E0-93C7-D7D4-A130-FC12360487B7}"/>
                </a:ext>
              </a:extLst>
            </p:cNvPr>
            <p:cNvSpPr/>
            <p:nvPr/>
          </p:nvSpPr>
          <p:spPr>
            <a:xfrm>
              <a:off x="4611364" y="5424839"/>
              <a:ext cx="2203522" cy="796903"/>
            </a:xfrm>
            <a:prstGeom prst="rect">
              <a:avLst/>
            </a:prstGeom>
            <a:solidFill>
              <a:srgbClr val="EAFFB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Further Funding</a:t>
              </a:r>
            </a:p>
            <a:p>
              <a:pPr algn="ctr">
                <a:spcBef>
                  <a:spcPts val="300"/>
                </a:spcBef>
              </a:pPr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€500m equity /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Poppins" pitchFamily="2" charset="77"/>
                  <a:cs typeface="Poppins" pitchFamily="2" charset="77"/>
                </a:rPr>
                <a:t>€40m debt raised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6082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 Whitespace &amp; Opportunities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1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Six white-space areas are shaping where we focus new sourcing efforts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627632"/>
            <a:ext cx="3584448" cy="178308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04088" y="2286000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Longevity &amp; Health-Span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704088" y="2706624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Preventive, biomarker-driven products moving from niche to mainstream demand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251960" y="1627632"/>
            <a:ext cx="3584448" cy="1783080"/>
          </a:xfrm>
          <a:prstGeom prst="rect">
            <a:avLst/>
          </a:prstGeom>
          <a:solidFill>
            <a:srgbClr val="EAFFBC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453128" y="2286000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Metabolic Health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453128" y="2706624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GLP-1-adjacent nutrition, muscle preservation, and complementary care models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001000" y="1627632"/>
            <a:ext cx="3584448" cy="178308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202168" y="2286000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Women's Health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202168" y="2706624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Historically underserved need states (chronic conditions, menopause) with no current product available or low current product satisfaction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01139" y="3611880"/>
            <a:ext cx="3584448" cy="1783080"/>
          </a:xfrm>
          <a:prstGeom prst="rect">
            <a:avLst/>
          </a:prstGeom>
          <a:solidFill>
            <a:srgbClr val="EAFFBC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02307" y="427024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Format &amp; Delivery Innovation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02307" y="4690872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Enjoyable, easy-to-take formats capturing share as efficacy alone is no longer sufficient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250179" y="3611880"/>
            <a:ext cx="3584448" cy="178308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451347" y="4270248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Focus / Energy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451347" y="4690872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Cognitive performance and stress-resilience products moving from niche biohacking into mainstream routines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502920" y="5852160"/>
            <a:ext cx="11201400" cy="502920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i="1" dirty="0">
                <a:latin typeface="Poppins" pitchFamily="34" charset="0"/>
                <a:ea typeface="Poppins" pitchFamily="34" charset="-122"/>
                <a:cs typeface="Poppins" pitchFamily="34" charset="-120"/>
              </a:rPr>
              <a:t>Common thread: categories where an underserved consumer need and a clear route to market intersect — our check size sweet spot is between €2–10M.</a:t>
            </a:r>
            <a:endParaRPr lang="en-US" sz="1400" b="1" dirty="0"/>
          </a:p>
        </p:txBody>
      </p:sp>
      <p:sp>
        <p:nvSpPr>
          <p:cNvPr id="30" name="Shape 9">
            <a:extLst>
              <a:ext uri="{FF2B5EF4-FFF2-40B4-BE49-F238E27FC236}">
                <a16:creationId xmlns:a16="http://schemas.microsoft.com/office/drawing/2014/main" id="{1C4D8D98-36F2-AD50-3E53-9A25A9AD24BC}"/>
              </a:ext>
            </a:extLst>
          </p:cNvPr>
          <p:cNvSpPr/>
          <p:nvPr/>
        </p:nvSpPr>
        <p:spPr>
          <a:xfrm>
            <a:off x="8035795" y="3611880"/>
            <a:ext cx="3584448" cy="1783080"/>
          </a:xfrm>
          <a:prstGeom prst="rect">
            <a:avLst/>
          </a:prstGeom>
          <a:solidFill>
            <a:srgbClr val="EAFFBC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11">
            <a:extLst>
              <a:ext uri="{FF2B5EF4-FFF2-40B4-BE49-F238E27FC236}">
                <a16:creationId xmlns:a16="http://schemas.microsoft.com/office/drawing/2014/main" id="{6772EFA4-1B49-8180-9A1C-2B6E59629EB0}"/>
              </a:ext>
            </a:extLst>
          </p:cNvPr>
          <p:cNvSpPr/>
          <p:nvPr/>
        </p:nvSpPr>
        <p:spPr>
          <a:xfrm>
            <a:off x="8202168" y="4282952"/>
            <a:ext cx="3182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Broader Hormone Health</a:t>
            </a:r>
            <a:endParaRPr lang="en-US" sz="1250" dirty="0"/>
          </a:p>
        </p:txBody>
      </p:sp>
      <p:sp>
        <p:nvSpPr>
          <p:cNvPr id="33" name="Text 12">
            <a:extLst>
              <a:ext uri="{FF2B5EF4-FFF2-40B4-BE49-F238E27FC236}">
                <a16:creationId xmlns:a16="http://schemas.microsoft.com/office/drawing/2014/main" id="{5338F2E5-0D4A-A3F1-5749-F260E4CFFE3F}"/>
              </a:ext>
            </a:extLst>
          </p:cNvPr>
          <p:cNvSpPr/>
          <p:nvPr/>
        </p:nvSpPr>
        <p:spPr>
          <a:xfrm>
            <a:off x="8202168" y="4703576"/>
            <a:ext cx="31821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Testing and treatment for thyroid, cortisol, and other hormone imbalances are moving into everyday consumer wellness</a:t>
            </a:r>
            <a:endParaRPr lang="en-US" sz="100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F27103F-AB5A-71FC-00BB-14473DED3D49}"/>
              </a:ext>
            </a:extLst>
          </p:cNvPr>
          <p:cNvSpPr>
            <a:spLocks noChangeAspect="1"/>
          </p:cNvSpPr>
          <p:nvPr/>
        </p:nvSpPr>
        <p:spPr>
          <a:xfrm>
            <a:off x="702306" y="1876301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1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956F9B4-F323-D30A-E878-A9736C0EE120}"/>
              </a:ext>
            </a:extLst>
          </p:cNvPr>
          <p:cNvSpPr>
            <a:spLocks noChangeAspect="1"/>
          </p:cNvSpPr>
          <p:nvPr/>
        </p:nvSpPr>
        <p:spPr>
          <a:xfrm>
            <a:off x="4451347" y="1876300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2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67ECFDF-705E-0DFD-1E5C-02058A175497}"/>
              </a:ext>
            </a:extLst>
          </p:cNvPr>
          <p:cNvSpPr>
            <a:spLocks noChangeAspect="1"/>
          </p:cNvSpPr>
          <p:nvPr/>
        </p:nvSpPr>
        <p:spPr>
          <a:xfrm>
            <a:off x="8202168" y="1889126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3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2AA6974-A7AA-589A-B6D2-B6E0990F52EC}"/>
              </a:ext>
            </a:extLst>
          </p:cNvPr>
          <p:cNvSpPr>
            <a:spLocks noChangeAspect="1"/>
          </p:cNvSpPr>
          <p:nvPr/>
        </p:nvSpPr>
        <p:spPr>
          <a:xfrm>
            <a:off x="654212" y="3873373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4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415CC28-222D-0332-0372-183F4AEACEF8}"/>
              </a:ext>
            </a:extLst>
          </p:cNvPr>
          <p:cNvSpPr>
            <a:spLocks noChangeAspect="1"/>
          </p:cNvSpPr>
          <p:nvPr/>
        </p:nvSpPr>
        <p:spPr>
          <a:xfrm>
            <a:off x="4451347" y="3873373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5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C06B96F-BBEF-0AFD-59F6-3DC1CCB4A73A}"/>
              </a:ext>
            </a:extLst>
          </p:cNvPr>
          <p:cNvSpPr>
            <a:spLocks noChangeAspect="1"/>
          </p:cNvSpPr>
          <p:nvPr/>
        </p:nvSpPr>
        <p:spPr>
          <a:xfrm>
            <a:off x="8239754" y="3873373"/>
            <a:ext cx="411480" cy="409699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Poppins" pitchFamily="2" charset="77"/>
                <a:cs typeface="Poppins" pitchFamily="2" charset="77"/>
              </a:rPr>
              <a:t>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47472"/>
            <a:ext cx="7315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5. Whitespace &amp; Opportunities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502920" y="603504"/>
            <a:ext cx="365760" cy="32004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502920" y="713232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6C1C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Our house view: a structurally attractive category with real execution risk to underwrite around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6547104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Wellness Investing Landscape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548872" y="32004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6767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627632"/>
            <a:ext cx="3611880" cy="416052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627632"/>
            <a:ext cx="3611880" cy="502920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02920" y="1627632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Category Upsides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22376" y="2386584"/>
            <a:ext cx="292608" cy="292608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22376" y="23865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2350008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Multi-billion euro, structurally growing category with resilient consumer spend, even in downturns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2376" y="3429000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22376" y="3557016"/>
            <a:ext cx="292608" cy="292608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2376" y="35570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43000" y="3520440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Genuine white space (women's health, longevity, metabolic) with emerging scientific credibility 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2376" y="4599432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22376" y="4727448"/>
            <a:ext cx="292608" cy="292608"/>
          </a:xfrm>
          <a:prstGeom prst="ellipse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22376" y="47274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43000" y="4690872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cs typeface="Poppins" pitchFamily="34" charset="-120"/>
              </a:rPr>
              <a:t>True product market fit is exemplified in customer retention, which provides a strong base for capital efficient business growth 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297680" y="1627632"/>
            <a:ext cx="3611880" cy="416052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297680" y="1627632"/>
            <a:ext cx="3611880" cy="502920"/>
          </a:xfrm>
          <a:prstGeom prst="rect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297680" y="1627632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Category Risks</a:t>
            </a:r>
            <a:endParaRPr lang="en-US" sz="1350" dirty="0"/>
          </a:p>
        </p:txBody>
      </p:sp>
      <p:sp>
        <p:nvSpPr>
          <p:cNvPr id="24" name="Shape 22"/>
          <p:cNvSpPr/>
          <p:nvPr/>
        </p:nvSpPr>
        <p:spPr>
          <a:xfrm>
            <a:off x="4517136" y="2386584"/>
            <a:ext cx="292608" cy="292608"/>
          </a:xfrm>
          <a:prstGeom prst="ellipse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17136" y="23865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937760" y="2350008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Generally high marketing spend required early on in brand days to successfully differentiate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517136" y="3429000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517136" y="3557016"/>
            <a:ext cx="292608" cy="292608"/>
          </a:xfrm>
          <a:prstGeom prst="ellipse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17136" y="35570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4937760" y="3520440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Geographic preferences, channel differences (online vs. offline; offline variations) can slow expansion in EU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517136" y="4599432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4517136" y="4727448"/>
            <a:ext cx="292608" cy="292608"/>
          </a:xfrm>
          <a:prstGeom prst="ellipse">
            <a:avLst/>
          </a:prstGeom>
          <a:solidFill>
            <a:srgbClr val="26262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517136" y="47274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DF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4937760" y="4690872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Fragmented, evolving claims/regulatory environment across US and EU raises diligence complexity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8092440" y="1627632"/>
            <a:ext cx="3611880" cy="4160520"/>
          </a:xfrm>
          <a:prstGeom prst="rect">
            <a:avLst/>
          </a:prstGeom>
          <a:solidFill>
            <a:srgbClr val="F7F3FF"/>
          </a:solidFill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092440" y="1627632"/>
            <a:ext cx="3611880" cy="502920"/>
          </a:xfrm>
          <a:prstGeom prst="rect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8092440" y="1627632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262626"/>
                </a:solidFill>
                <a:latin typeface="Poppins" pitchFamily="34" charset="0"/>
                <a:cs typeface="Poppins" pitchFamily="34" charset="-120"/>
              </a:rPr>
              <a:t>Building Blocks for Growth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8311896" y="2327209"/>
            <a:ext cx="292608" cy="292608"/>
          </a:xfrm>
          <a:prstGeom prst="ellipse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8311896" y="2290633"/>
            <a:ext cx="292608" cy="3885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400" dirty="0"/>
          </a:p>
        </p:txBody>
      </p:sp>
      <p:sp>
        <p:nvSpPr>
          <p:cNvPr id="40" name="Text 38"/>
          <p:cNvSpPr/>
          <p:nvPr/>
        </p:nvSpPr>
        <p:spPr>
          <a:xfrm>
            <a:off x="8732520" y="2290633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Create a true moat in formulation, format, or habit change. Owned scientific / IP in conjunction with consumer marketing momentum is king </a:t>
            </a:r>
          </a:p>
        </p:txBody>
      </p:sp>
      <p:sp>
        <p:nvSpPr>
          <p:cNvPr id="41" name="Shape 39"/>
          <p:cNvSpPr/>
          <p:nvPr/>
        </p:nvSpPr>
        <p:spPr>
          <a:xfrm>
            <a:off x="8311896" y="3429000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8311896" y="3557016"/>
            <a:ext cx="292608" cy="292608"/>
          </a:xfrm>
          <a:prstGeom prst="ellipse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8311896" y="355701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8732520" y="3520440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Channel efficiency and capital-efficient acquisition strategies can be leveraged in new channels + markets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8311896" y="4599432"/>
            <a:ext cx="3172968" cy="0"/>
          </a:xfrm>
          <a:prstGeom prst="line">
            <a:avLst/>
          </a:prstGeom>
          <a:noFill/>
          <a:ln w="9525">
            <a:solidFill>
              <a:srgbClr val="E8E0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311896" y="4727448"/>
            <a:ext cx="292608" cy="292608"/>
          </a:xfrm>
          <a:prstGeom prst="ellipse">
            <a:avLst/>
          </a:prstGeom>
          <a:solidFill>
            <a:srgbClr val="D5FF7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8311896" y="47274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400" dirty="0"/>
          </a:p>
        </p:txBody>
      </p:sp>
      <p:sp>
        <p:nvSpPr>
          <p:cNvPr id="48" name="Text 46"/>
          <p:cNvSpPr/>
          <p:nvPr/>
        </p:nvSpPr>
        <p:spPr>
          <a:xfrm>
            <a:off x="8732520" y="4690872"/>
            <a:ext cx="2788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Claims-substantiation and regulatory-readiness is critical as a company continues to grow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Backing the next generation of wellness brands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41248" y="35204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Thank you — let's discuss where our thesis and your roadmap align.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41248" y="4160520"/>
            <a:ext cx="365760" cy="32004"/>
          </a:xfrm>
          <a:prstGeom prst="rect">
            <a:avLst/>
          </a:prstGeom>
          <a:solidFill>
            <a:srgbClr val="6C1C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41248" y="434340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Five Seasons Ventures
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107 Rue Reaumur, Paris, France 75002
</a:t>
            </a:r>
            <a:endParaRPr lang="en-US" sz="12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00" dirty="0" err="1">
                <a:solidFill>
                  <a:srgbClr val="262626"/>
                </a:solidFill>
                <a:latin typeface="Poppins" pitchFamily="34" charset="0"/>
                <a:cs typeface="Poppins" pitchFamily="34" charset="-120"/>
              </a:rPr>
              <a:t>valerie@fiveseasons.vc</a:t>
            </a:r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D8E690-5DFB-8EE3-22AF-7EE16C76D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54256"/>
            <a:ext cx="5656570" cy="114594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3334</TotalTime>
  <Words>1628</Words>
  <Application>Microsoft Macintosh PowerPoint</Application>
  <PresentationFormat>Custom</PresentationFormat>
  <Paragraphs>290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Valerie Evans</cp:lastModifiedBy>
  <cp:revision>33</cp:revision>
  <dcterms:created xsi:type="dcterms:W3CDTF">2026-08-24T19:11:14Z</dcterms:created>
  <dcterms:modified xsi:type="dcterms:W3CDTF">2026-09-03T12:01:09Z</dcterms:modified>
</cp:coreProperties>
</file>