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3" r:id="rId4"/>
    <p:sldId id="262" r:id="rId5"/>
    <p:sldId id="258" r:id="rId6"/>
    <p:sldId id="259" r:id="rId7"/>
    <p:sldId id="260" r:id="rId8"/>
    <p:sldId id="271" r:id="rId9"/>
    <p:sldId id="266" r:id="rId10"/>
    <p:sldId id="264" r:id="rId11"/>
    <p:sldId id="272" r:id="rId12"/>
    <p:sldId id="274" r:id="rId13"/>
    <p:sldId id="267" r:id="rId14"/>
    <p:sldId id="265" r:id="rId15"/>
    <p:sldId id="273" r:id="rId16"/>
    <p:sldId id="268" r:id="rId17"/>
    <p:sldId id="269" r:id="rId18"/>
    <p:sldId id="270" r:id="rId19"/>
    <p:sldId id="261" r:id="rId20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0"/>
    <p:restoredTop sz="92470"/>
  </p:normalViewPr>
  <p:slideViewPr>
    <p:cSldViewPr snapToGrid="0">
      <p:cViewPr varScale="1">
        <p:scale>
          <a:sx n="149" d="100"/>
          <a:sy n="149" d="100"/>
        </p:scale>
        <p:origin x="776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DEC450-B283-4DE7-B627-3C9CD8D1516C}" type="doc">
      <dgm:prSet loTypeId="urn:microsoft.com/office/officeart/2005/8/layout/vList2" loCatId="list" qsTypeId="urn:microsoft.com/office/officeart/2005/8/quickstyle/simple1#4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1C9D526A-8A92-4FFF-9AC1-44B632BAA497}">
      <dgm:prSet/>
      <dgm:spPr/>
      <dgm:t>
        <a:bodyPr/>
        <a:lstStyle/>
        <a:p>
          <a:r>
            <a:rPr lang="en-DE"/>
            <a:t>+22 years Turning Consumer Insights, AI &amp; Analytics into Brand Growth</a:t>
          </a:r>
          <a:endParaRPr lang="en-US" dirty="0"/>
        </a:p>
      </dgm:t>
    </dgm:pt>
    <dgm:pt modelId="{3F3F384D-4B2A-46B3-81CD-FC201CEAA772}" type="parTrans" cxnId="{0D834C2C-AEC2-4F75-8F35-3CB55C525D91}">
      <dgm:prSet/>
      <dgm:spPr/>
      <dgm:t>
        <a:bodyPr/>
        <a:lstStyle/>
        <a:p>
          <a:endParaRPr lang="en-US"/>
        </a:p>
      </dgm:t>
    </dgm:pt>
    <dgm:pt modelId="{4B303EBC-939E-46C2-9508-7EDC63144038}" type="sibTrans" cxnId="{0D834C2C-AEC2-4F75-8F35-3CB55C525D91}">
      <dgm:prSet/>
      <dgm:spPr/>
      <dgm:t>
        <a:bodyPr/>
        <a:lstStyle/>
        <a:p>
          <a:endParaRPr lang="en-US"/>
        </a:p>
      </dgm:t>
    </dgm:pt>
    <dgm:pt modelId="{C42995E6-B464-4F69-A8EC-382A7F94FCEB}">
      <dgm:prSet/>
      <dgm:spPr/>
      <dgm:t>
        <a:bodyPr/>
        <a:lstStyle/>
        <a:p>
          <a:r>
            <a:rPr lang="en-DE" dirty="0"/>
            <a:t>M</a:t>
          </a:r>
          <a:r>
            <a:rPr lang="en-GB" dirty="0"/>
            <a:t>a</a:t>
          </a:r>
          <a:r>
            <a:rPr lang="en-DE" dirty="0"/>
            <a:t>ny different Industries, from Food to Wound Care </a:t>
          </a:r>
          <a:endParaRPr lang="en-US" dirty="0"/>
        </a:p>
      </dgm:t>
    </dgm:pt>
    <dgm:pt modelId="{5A9685AE-3F98-45C6-B312-62BCB77FD535}" type="parTrans" cxnId="{5D68AF48-A586-4FDD-B713-72C7008D83DE}">
      <dgm:prSet/>
      <dgm:spPr/>
      <dgm:t>
        <a:bodyPr/>
        <a:lstStyle/>
        <a:p>
          <a:endParaRPr lang="en-US"/>
        </a:p>
      </dgm:t>
    </dgm:pt>
    <dgm:pt modelId="{EF71C440-CF56-4CDB-B473-9FCA511CF9E5}" type="sibTrans" cxnId="{5D68AF48-A586-4FDD-B713-72C7008D83DE}">
      <dgm:prSet/>
      <dgm:spPr/>
      <dgm:t>
        <a:bodyPr/>
        <a:lstStyle/>
        <a:p>
          <a:endParaRPr lang="en-US"/>
        </a:p>
      </dgm:t>
    </dgm:pt>
    <dgm:pt modelId="{84144314-BA89-42C8-8B4D-A78E69D8628A}">
      <dgm:prSet/>
      <dgm:spPr/>
      <dgm:t>
        <a:bodyPr/>
        <a:lstStyle/>
        <a:p>
          <a:r>
            <a:rPr lang="en-DE"/>
            <a:t>B2B and B2C expertice </a:t>
          </a:r>
          <a:endParaRPr lang="en-US" dirty="0"/>
        </a:p>
      </dgm:t>
    </dgm:pt>
    <dgm:pt modelId="{CE89EF00-A90B-475B-8007-98E1AD72B832}" type="parTrans" cxnId="{C0D20861-47BE-4CDF-BED0-EE13C09AEA8B}">
      <dgm:prSet/>
      <dgm:spPr/>
      <dgm:t>
        <a:bodyPr/>
        <a:lstStyle/>
        <a:p>
          <a:endParaRPr lang="en-US"/>
        </a:p>
      </dgm:t>
    </dgm:pt>
    <dgm:pt modelId="{0F46959F-FEDE-46C3-95DA-1F7FB529BFEB}" type="sibTrans" cxnId="{C0D20861-47BE-4CDF-BED0-EE13C09AEA8B}">
      <dgm:prSet/>
      <dgm:spPr/>
      <dgm:t>
        <a:bodyPr/>
        <a:lstStyle/>
        <a:p>
          <a:endParaRPr lang="en-US"/>
        </a:p>
      </dgm:t>
    </dgm:pt>
    <dgm:pt modelId="{DA972DEB-C0D6-4402-9D4B-D77781FB5A1A}">
      <dgm:prSet/>
      <dgm:spPr/>
      <dgm:t>
        <a:bodyPr/>
        <a:lstStyle/>
        <a:p>
          <a:r>
            <a:rPr lang="en-DE"/>
            <a:t>Focused on driving growth.</a:t>
          </a:r>
          <a:endParaRPr lang="en-US" dirty="0"/>
        </a:p>
      </dgm:t>
    </dgm:pt>
    <dgm:pt modelId="{1F5F375F-E267-48F4-986B-893C59E074A4}" type="parTrans" cxnId="{A9E0023E-D0EC-4E02-B31B-4DCBFC552466}">
      <dgm:prSet/>
      <dgm:spPr/>
      <dgm:t>
        <a:bodyPr/>
        <a:lstStyle/>
        <a:p>
          <a:endParaRPr lang="en-US"/>
        </a:p>
      </dgm:t>
    </dgm:pt>
    <dgm:pt modelId="{F44952E9-84FA-480B-9B32-1B63EDC137D2}" type="sibTrans" cxnId="{A9E0023E-D0EC-4E02-B31B-4DCBFC552466}">
      <dgm:prSet/>
      <dgm:spPr/>
      <dgm:t>
        <a:bodyPr/>
        <a:lstStyle/>
        <a:p>
          <a:endParaRPr lang="en-US"/>
        </a:p>
      </dgm:t>
    </dgm:pt>
    <dgm:pt modelId="{F0AFA677-7C41-0C46-B5F7-25C772031D98}" type="pres">
      <dgm:prSet presAssocID="{9CDEC450-B283-4DE7-B627-3C9CD8D1516C}" presName="linear" presStyleCnt="0">
        <dgm:presLayoutVars>
          <dgm:animLvl val="lvl"/>
          <dgm:resizeHandles val="exact"/>
        </dgm:presLayoutVars>
      </dgm:prSet>
      <dgm:spPr/>
    </dgm:pt>
    <dgm:pt modelId="{BF7CF190-1535-D140-B8D3-ED6916FE0685}" type="pres">
      <dgm:prSet presAssocID="{1C9D526A-8A92-4FFF-9AC1-44B632BAA49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31AEEA6-0F56-1B40-B8F3-563EED9FEC40}" type="pres">
      <dgm:prSet presAssocID="{4B303EBC-939E-46C2-9508-7EDC63144038}" presName="spacer" presStyleCnt="0"/>
      <dgm:spPr/>
    </dgm:pt>
    <dgm:pt modelId="{915E6D7D-E14F-8543-A55D-CB752054DF2C}" type="pres">
      <dgm:prSet presAssocID="{C42995E6-B464-4F69-A8EC-382A7F94FCE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36AD878-E0F7-234D-ABC1-32E844A42398}" type="pres">
      <dgm:prSet presAssocID="{EF71C440-CF56-4CDB-B473-9FCA511CF9E5}" presName="spacer" presStyleCnt="0"/>
      <dgm:spPr/>
    </dgm:pt>
    <dgm:pt modelId="{CF64D6D6-6E85-FF45-97EB-91B4DEB32FEF}" type="pres">
      <dgm:prSet presAssocID="{84144314-BA89-42C8-8B4D-A78E69D8628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BE1A8FF-21DB-E649-B531-DE184D346C2D}" type="pres">
      <dgm:prSet presAssocID="{0F46959F-FEDE-46C3-95DA-1F7FB529BFEB}" presName="spacer" presStyleCnt="0"/>
      <dgm:spPr/>
    </dgm:pt>
    <dgm:pt modelId="{A538B009-DA68-6444-B416-9149324427F5}" type="pres">
      <dgm:prSet presAssocID="{DA972DEB-C0D6-4402-9D4B-D77781FB5A1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D834C2C-AEC2-4F75-8F35-3CB55C525D91}" srcId="{9CDEC450-B283-4DE7-B627-3C9CD8D1516C}" destId="{1C9D526A-8A92-4FFF-9AC1-44B632BAA497}" srcOrd="0" destOrd="0" parTransId="{3F3F384D-4B2A-46B3-81CD-FC201CEAA772}" sibTransId="{4B303EBC-939E-46C2-9508-7EDC63144038}"/>
    <dgm:cxn modelId="{A9E0023E-D0EC-4E02-B31B-4DCBFC552466}" srcId="{9CDEC450-B283-4DE7-B627-3C9CD8D1516C}" destId="{DA972DEB-C0D6-4402-9D4B-D77781FB5A1A}" srcOrd="3" destOrd="0" parTransId="{1F5F375F-E267-48F4-986B-893C59E074A4}" sibTransId="{F44952E9-84FA-480B-9B32-1B63EDC137D2}"/>
    <dgm:cxn modelId="{C0D20861-47BE-4CDF-BED0-EE13C09AEA8B}" srcId="{9CDEC450-B283-4DE7-B627-3C9CD8D1516C}" destId="{84144314-BA89-42C8-8B4D-A78E69D8628A}" srcOrd="2" destOrd="0" parTransId="{CE89EF00-A90B-475B-8007-98E1AD72B832}" sibTransId="{0F46959F-FEDE-46C3-95DA-1F7FB529BFEB}"/>
    <dgm:cxn modelId="{54CC7345-4EF0-234F-98BA-59484A22BC49}" type="presOf" srcId="{84144314-BA89-42C8-8B4D-A78E69D8628A}" destId="{CF64D6D6-6E85-FF45-97EB-91B4DEB32FEF}" srcOrd="0" destOrd="0" presId="urn:microsoft.com/office/officeart/2005/8/layout/vList2"/>
    <dgm:cxn modelId="{5D68AF48-A586-4FDD-B713-72C7008D83DE}" srcId="{9CDEC450-B283-4DE7-B627-3C9CD8D1516C}" destId="{C42995E6-B464-4F69-A8EC-382A7F94FCEB}" srcOrd="1" destOrd="0" parTransId="{5A9685AE-3F98-45C6-B312-62BCB77FD535}" sibTransId="{EF71C440-CF56-4CDB-B473-9FCA511CF9E5}"/>
    <dgm:cxn modelId="{77710F74-2A98-8A47-A8AE-0B0F93178D69}" type="presOf" srcId="{C42995E6-B464-4F69-A8EC-382A7F94FCEB}" destId="{915E6D7D-E14F-8543-A55D-CB752054DF2C}" srcOrd="0" destOrd="0" presId="urn:microsoft.com/office/officeart/2005/8/layout/vList2"/>
    <dgm:cxn modelId="{3E6062B4-2D5A-8C4B-AC7A-8E28F401361A}" type="presOf" srcId="{1C9D526A-8A92-4FFF-9AC1-44B632BAA497}" destId="{BF7CF190-1535-D140-B8D3-ED6916FE0685}" srcOrd="0" destOrd="0" presId="urn:microsoft.com/office/officeart/2005/8/layout/vList2"/>
    <dgm:cxn modelId="{93F602B9-2A39-9048-9A04-D83438928874}" type="presOf" srcId="{9CDEC450-B283-4DE7-B627-3C9CD8D1516C}" destId="{F0AFA677-7C41-0C46-B5F7-25C772031D98}" srcOrd="0" destOrd="0" presId="urn:microsoft.com/office/officeart/2005/8/layout/vList2"/>
    <dgm:cxn modelId="{031958BA-76B4-DA47-B391-F85472300E6E}" type="presOf" srcId="{DA972DEB-C0D6-4402-9D4B-D77781FB5A1A}" destId="{A538B009-DA68-6444-B416-9149324427F5}" srcOrd="0" destOrd="0" presId="urn:microsoft.com/office/officeart/2005/8/layout/vList2"/>
    <dgm:cxn modelId="{9F399826-50C9-4A43-89F7-7EF2839E8D46}" type="presParOf" srcId="{F0AFA677-7C41-0C46-B5F7-25C772031D98}" destId="{BF7CF190-1535-D140-B8D3-ED6916FE0685}" srcOrd="0" destOrd="0" presId="urn:microsoft.com/office/officeart/2005/8/layout/vList2"/>
    <dgm:cxn modelId="{0D190381-5C87-F44B-BDC5-B9A4EB13003F}" type="presParOf" srcId="{F0AFA677-7C41-0C46-B5F7-25C772031D98}" destId="{331AEEA6-0F56-1B40-B8F3-563EED9FEC40}" srcOrd="1" destOrd="0" presId="urn:microsoft.com/office/officeart/2005/8/layout/vList2"/>
    <dgm:cxn modelId="{E8BC84A5-AE23-0A4D-BB65-712D5030D8B7}" type="presParOf" srcId="{F0AFA677-7C41-0C46-B5F7-25C772031D98}" destId="{915E6D7D-E14F-8543-A55D-CB752054DF2C}" srcOrd="2" destOrd="0" presId="urn:microsoft.com/office/officeart/2005/8/layout/vList2"/>
    <dgm:cxn modelId="{9FC0E492-5022-E24B-A0FD-E848831270D2}" type="presParOf" srcId="{F0AFA677-7C41-0C46-B5F7-25C772031D98}" destId="{636AD878-E0F7-234D-ABC1-32E844A42398}" srcOrd="3" destOrd="0" presId="urn:microsoft.com/office/officeart/2005/8/layout/vList2"/>
    <dgm:cxn modelId="{B5ACAFFC-3AE4-C445-A019-314C31700AEB}" type="presParOf" srcId="{F0AFA677-7C41-0C46-B5F7-25C772031D98}" destId="{CF64D6D6-6E85-FF45-97EB-91B4DEB32FEF}" srcOrd="4" destOrd="0" presId="urn:microsoft.com/office/officeart/2005/8/layout/vList2"/>
    <dgm:cxn modelId="{5FF62AB6-4D7E-0249-A738-DE3D4BB3A56E}" type="presParOf" srcId="{F0AFA677-7C41-0C46-B5F7-25C772031D98}" destId="{5BE1A8FF-21DB-E649-B531-DE184D346C2D}" srcOrd="5" destOrd="0" presId="urn:microsoft.com/office/officeart/2005/8/layout/vList2"/>
    <dgm:cxn modelId="{58CA9381-ADED-FD4F-9B95-D571B21276C1}" type="presParOf" srcId="{F0AFA677-7C41-0C46-B5F7-25C772031D98}" destId="{A538B009-DA68-6444-B416-9149324427F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BEED45-93CA-964D-8269-F7D369F5F2DB}" type="doc">
      <dgm:prSet loTypeId="urn:microsoft.com/office/officeart/2005/8/layout/pList1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06E01742-7D53-3948-8F7B-6B9DC500EC62}">
      <dgm:prSet phldrT="[Text]"/>
      <dgm:spPr/>
      <dgm:t>
        <a:bodyPr/>
        <a:lstStyle/>
        <a:p>
          <a:r>
            <a:rPr lang="en-GB" dirty="0"/>
            <a:t>Visible</a:t>
          </a:r>
        </a:p>
      </dgm:t>
    </dgm:pt>
    <dgm:pt modelId="{9C0942CF-400B-C64B-8BF3-90EEFA79416E}" type="parTrans" cxnId="{7A6FC8C0-03A7-FD4E-8C74-B929D30A94A6}">
      <dgm:prSet/>
      <dgm:spPr/>
      <dgm:t>
        <a:bodyPr/>
        <a:lstStyle/>
        <a:p>
          <a:endParaRPr lang="en-GB"/>
        </a:p>
      </dgm:t>
    </dgm:pt>
    <dgm:pt modelId="{E33D4B7E-8FDA-7E4F-9F5A-46EDD88FA845}" type="sibTrans" cxnId="{7A6FC8C0-03A7-FD4E-8C74-B929D30A94A6}">
      <dgm:prSet/>
      <dgm:spPr/>
      <dgm:t>
        <a:bodyPr/>
        <a:lstStyle/>
        <a:p>
          <a:endParaRPr lang="en-GB"/>
        </a:p>
      </dgm:t>
    </dgm:pt>
    <dgm:pt modelId="{15D04858-095F-FC4A-9870-EF47FF7AF403}">
      <dgm:prSet phldrT="[Text]"/>
      <dgm:spPr/>
      <dgm:t>
        <a:bodyPr/>
        <a:lstStyle/>
        <a:p>
          <a:r>
            <a:rPr lang="en-GB" dirty="0"/>
            <a:t>Distinctive</a:t>
          </a:r>
        </a:p>
      </dgm:t>
    </dgm:pt>
    <dgm:pt modelId="{51F6C481-B17C-7C4C-B493-9E07297AAE24}" type="parTrans" cxnId="{AF11B16F-7C52-9F40-9915-7F0F6C193A1A}">
      <dgm:prSet/>
      <dgm:spPr/>
      <dgm:t>
        <a:bodyPr/>
        <a:lstStyle/>
        <a:p>
          <a:endParaRPr lang="en-GB"/>
        </a:p>
      </dgm:t>
    </dgm:pt>
    <dgm:pt modelId="{9BEFBE6F-94A7-6B44-B4AA-E4CC003C4211}" type="sibTrans" cxnId="{AF11B16F-7C52-9F40-9915-7F0F6C193A1A}">
      <dgm:prSet/>
      <dgm:spPr/>
      <dgm:t>
        <a:bodyPr/>
        <a:lstStyle/>
        <a:p>
          <a:endParaRPr lang="en-GB"/>
        </a:p>
      </dgm:t>
    </dgm:pt>
    <dgm:pt modelId="{E0ED81EC-B5DD-704C-B4F0-E896D80834F5}">
      <dgm:prSet phldrT="[Text]"/>
      <dgm:spPr/>
      <dgm:t>
        <a:bodyPr/>
        <a:lstStyle/>
        <a:p>
          <a:r>
            <a:rPr lang="en-GB" dirty="0"/>
            <a:t>Consistent</a:t>
          </a:r>
        </a:p>
      </dgm:t>
    </dgm:pt>
    <dgm:pt modelId="{FA32E282-54D4-2C4E-880A-4532A44BCF1D}" type="parTrans" cxnId="{BB28B008-C003-7B46-A1BA-6348A98FB0E8}">
      <dgm:prSet/>
      <dgm:spPr/>
      <dgm:t>
        <a:bodyPr/>
        <a:lstStyle/>
        <a:p>
          <a:endParaRPr lang="en-GB"/>
        </a:p>
      </dgm:t>
    </dgm:pt>
    <dgm:pt modelId="{7C27F434-E477-6541-9019-15B501AF81C8}" type="sibTrans" cxnId="{BB28B008-C003-7B46-A1BA-6348A98FB0E8}">
      <dgm:prSet/>
      <dgm:spPr/>
      <dgm:t>
        <a:bodyPr/>
        <a:lstStyle/>
        <a:p>
          <a:endParaRPr lang="en-GB"/>
        </a:p>
      </dgm:t>
    </dgm:pt>
    <dgm:pt modelId="{7210AC9D-43D7-B242-B0EC-66DB7FA2C844}">
      <dgm:prSet phldrT="[Text]"/>
      <dgm:spPr/>
      <dgm:t>
        <a:bodyPr/>
        <a:lstStyle/>
        <a:p>
          <a:r>
            <a:rPr lang="en-GB" dirty="0"/>
            <a:t>Superior</a:t>
          </a:r>
        </a:p>
      </dgm:t>
    </dgm:pt>
    <dgm:pt modelId="{1C8D6FCF-FDAE-8A44-9407-DC9FC5D72C48}" type="sibTrans" cxnId="{399697BF-1825-4F45-AA19-87C3C52D34A0}">
      <dgm:prSet/>
      <dgm:spPr/>
      <dgm:t>
        <a:bodyPr/>
        <a:lstStyle/>
        <a:p>
          <a:endParaRPr lang="en-GB"/>
        </a:p>
      </dgm:t>
    </dgm:pt>
    <dgm:pt modelId="{172F2F06-0662-E74B-8BFE-666BF134C371}" type="parTrans" cxnId="{399697BF-1825-4F45-AA19-87C3C52D34A0}">
      <dgm:prSet/>
      <dgm:spPr/>
      <dgm:t>
        <a:bodyPr/>
        <a:lstStyle/>
        <a:p>
          <a:endParaRPr lang="en-GB"/>
        </a:p>
      </dgm:t>
    </dgm:pt>
    <dgm:pt modelId="{89EA6E34-5B30-3D4A-814A-C7FD020E8340}" type="pres">
      <dgm:prSet presAssocID="{DDBEED45-93CA-964D-8269-F7D369F5F2DB}" presName="Name0" presStyleCnt="0">
        <dgm:presLayoutVars>
          <dgm:dir/>
          <dgm:resizeHandles val="exact"/>
        </dgm:presLayoutVars>
      </dgm:prSet>
      <dgm:spPr/>
    </dgm:pt>
    <dgm:pt modelId="{080D7D82-9558-8D46-B079-BDB1A8BEA5B2}" type="pres">
      <dgm:prSet presAssocID="{06E01742-7D53-3948-8F7B-6B9DC500EC62}" presName="compNode" presStyleCnt="0"/>
      <dgm:spPr/>
    </dgm:pt>
    <dgm:pt modelId="{FA48BB43-62C0-D44B-955F-6F6FFB7B1CE8}" type="pres">
      <dgm:prSet presAssocID="{06E01742-7D53-3948-8F7B-6B9DC500EC62}" presName="pictRect" presStyleLbl="node1" presStyleIdx="0" presStyleCnt="4"/>
      <dgm:spPr>
        <a:blipFill>
          <a:blip xmlns:r="http://schemas.openxmlformats.org/officeDocument/2006/relationships" r:embed="rId1"/>
          <a:srcRect/>
          <a:stretch>
            <a:fillRect t="-4000" b="-4000"/>
          </a:stretch>
        </a:blipFill>
      </dgm:spPr>
    </dgm:pt>
    <dgm:pt modelId="{E7AB598D-F370-2E45-8EF6-CC52A840F137}" type="pres">
      <dgm:prSet presAssocID="{06E01742-7D53-3948-8F7B-6B9DC500EC62}" presName="textRect" presStyleLbl="revTx" presStyleIdx="0" presStyleCnt="4">
        <dgm:presLayoutVars>
          <dgm:bulletEnabled val="1"/>
        </dgm:presLayoutVars>
      </dgm:prSet>
      <dgm:spPr/>
    </dgm:pt>
    <dgm:pt modelId="{338850E7-0FFF-CD4F-A51B-7DCB38628FA5}" type="pres">
      <dgm:prSet presAssocID="{E33D4B7E-8FDA-7E4F-9F5A-46EDD88FA845}" presName="sibTrans" presStyleLbl="sibTrans2D1" presStyleIdx="0" presStyleCnt="0"/>
      <dgm:spPr/>
    </dgm:pt>
    <dgm:pt modelId="{8DC56C9A-B4C8-6745-A6D2-7E69E5D182A1}" type="pres">
      <dgm:prSet presAssocID="{7210AC9D-43D7-B242-B0EC-66DB7FA2C844}" presName="compNode" presStyleCnt="0"/>
      <dgm:spPr/>
    </dgm:pt>
    <dgm:pt modelId="{7E8F0AC7-6E1B-AE46-B6FF-D46590C5DF07}" type="pres">
      <dgm:prSet presAssocID="{7210AC9D-43D7-B242-B0EC-66DB7FA2C844}" presName="pictRect" presStyleLbl="node1" presStyleIdx="1" presStyleCnt="4"/>
      <dgm:spPr>
        <a:blipFill>
          <a:blip xmlns:r="http://schemas.openxmlformats.org/officeDocument/2006/relationships" r:embed="rId2"/>
          <a:srcRect/>
          <a:stretch>
            <a:fillRect t="-23000" b="-23000"/>
          </a:stretch>
        </a:blipFill>
      </dgm:spPr>
    </dgm:pt>
    <dgm:pt modelId="{747AA662-1B28-4741-AF3F-169B71240802}" type="pres">
      <dgm:prSet presAssocID="{7210AC9D-43D7-B242-B0EC-66DB7FA2C844}" presName="textRect" presStyleLbl="revTx" presStyleIdx="1" presStyleCnt="4">
        <dgm:presLayoutVars>
          <dgm:bulletEnabled val="1"/>
        </dgm:presLayoutVars>
      </dgm:prSet>
      <dgm:spPr/>
    </dgm:pt>
    <dgm:pt modelId="{A08CFC37-C765-794D-A801-1F5F5E0468FB}" type="pres">
      <dgm:prSet presAssocID="{1C8D6FCF-FDAE-8A44-9407-DC9FC5D72C48}" presName="sibTrans" presStyleLbl="sibTrans2D1" presStyleIdx="0" presStyleCnt="0"/>
      <dgm:spPr/>
    </dgm:pt>
    <dgm:pt modelId="{1C114DA8-D4B7-8B49-B41E-0687B7023860}" type="pres">
      <dgm:prSet presAssocID="{15D04858-095F-FC4A-9870-EF47FF7AF403}" presName="compNode" presStyleCnt="0"/>
      <dgm:spPr/>
    </dgm:pt>
    <dgm:pt modelId="{BF36ECB8-9084-E741-8FE6-373648E3F56D}" type="pres">
      <dgm:prSet presAssocID="{15D04858-095F-FC4A-9870-EF47FF7AF403}" presName="pictRect" presStyleLbl="node1" presStyleIdx="2" presStyleCnt="4"/>
      <dgm:spPr>
        <a:blipFill>
          <a:blip xmlns:r="http://schemas.openxmlformats.org/officeDocument/2006/relationships" r:embed="rId3"/>
          <a:srcRect/>
          <a:stretch>
            <a:fillRect l="-16000" r="-16000"/>
          </a:stretch>
        </a:blipFill>
      </dgm:spPr>
    </dgm:pt>
    <dgm:pt modelId="{CFD35E35-48B9-6247-B53B-9CD95D0E0D9B}" type="pres">
      <dgm:prSet presAssocID="{15D04858-095F-FC4A-9870-EF47FF7AF403}" presName="textRect" presStyleLbl="revTx" presStyleIdx="2" presStyleCnt="4">
        <dgm:presLayoutVars>
          <dgm:bulletEnabled val="1"/>
        </dgm:presLayoutVars>
      </dgm:prSet>
      <dgm:spPr/>
    </dgm:pt>
    <dgm:pt modelId="{C3E413D7-3CEC-6A42-BDE0-50D79B5987E4}" type="pres">
      <dgm:prSet presAssocID="{9BEFBE6F-94A7-6B44-B4AA-E4CC003C4211}" presName="sibTrans" presStyleLbl="sibTrans2D1" presStyleIdx="0" presStyleCnt="0"/>
      <dgm:spPr/>
    </dgm:pt>
    <dgm:pt modelId="{B6F7A106-E664-F940-983C-F26A73794CFF}" type="pres">
      <dgm:prSet presAssocID="{E0ED81EC-B5DD-704C-B4F0-E896D80834F5}" presName="compNode" presStyleCnt="0"/>
      <dgm:spPr/>
    </dgm:pt>
    <dgm:pt modelId="{0A81DDB4-1FEF-4E4D-9CE4-9204549DC084}" type="pres">
      <dgm:prSet presAssocID="{E0ED81EC-B5DD-704C-B4F0-E896D80834F5}" presName="pictRect" presStyleLbl="node1" presStyleIdx="3" presStyleCnt="4"/>
      <dgm:spPr>
        <a:blipFill>
          <a:blip xmlns:r="http://schemas.openxmlformats.org/officeDocument/2006/relationships" r:embed="rId4"/>
          <a:srcRect/>
          <a:stretch>
            <a:fillRect t="-1000" b="-1000"/>
          </a:stretch>
        </a:blipFill>
      </dgm:spPr>
    </dgm:pt>
    <dgm:pt modelId="{156AD9BB-4281-214E-B2CB-E643C3528D09}" type="pres">
      <dgm:prSet presAssocID="{E0ED81EC-B5DD-704C-B4F0-E896D80834F5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BB28B008-C003-7B46-A1BA-6348A98FB0E8}" srcId="{DDBEED45-93CA-964D-8269-F7D369F5F2DB}" destId="{E0ED81EC-B5DD-704C-B4F0-E896D80834F5}" srcOrd="3" destOrd="0" parTransId="{FA32E282-54D4-2C4E-880A-4532A44BCF1D}" sibTransId="{7C27F434-E477-6541-9019-15B501AF81C8}"/>
    <dgm:cxn modelId="{6EBA0414-261D-A54E-BCD4-23E3914AE5AD}" type="presOf" srcId="{E0ED81EC-B5DD-704C-B4F0-E896D80834F5}" destId="{156AD9BB-4281-214E-B2CB-E643C3528D09}" srcOrd="0" destOrd="0" presId="urn:microsoft.com/office/officeart/2005/8/layout/pList1"/>
    <dgm:cxn modelId="{AF11B16F-7C52-9F40-9915-7F0F6C193A1A}" srcId="{DDBEED45-93CA-964D-8269-F7D369F5F2DB}" destId="{15D04858-095F-FC4A-9870-EF47FF7AF403}" srcOrd="2" destOrd="0" parTransId="{51F6C481-B17C-7C4C-B493-9E07297AAE24}" sibTransId="{9BEFBE6F-94A7-6B44-B4AA-E4CC003C4211}"/>
    <dgm:cxn modelId="{8D947A85-39B3-0D4F-BDAC-A8EE3DA50FEA}" type="presOf" srcId="{1C8D6FCF-FDAE-8A44-9407-DC9FC5D72C48}" destId="{A08CFC37-C765-794D-A801-1F5F5E0468FB}" srcOrd="0" destOrd="0" presId="urn:microsoft.com/office/officeart/2005/8/layout/pList1"/>
    <dgm:cxn modelId="{DA0086A0-AC27-FE42-B7EE-8FE0E49359B0}" type="presOf" srcId="{06E01742-7D53-3948-8F7B-6B9DC500EC62}" destId="{E7AB598D-F370-2E45-8EF6-CC52A840F137}" srcOrd="0" destOrd="0" presId="urn:microsoft.com/office/officeart/2005/8/layout/pList1"/>
    <dgm:cxn modelId="{35E8F1A0-C7D3-0A43-881D-3BE6EEF6203A}" type="presOf" srcId="{E33D4B7E-8FDA-7E4F-9F5A-46EDD88FA845}" destId="{338850E7-0FFF-CD4F-A51B-7DCB38628FA5}" srcOrd="0" destOrd="0" presId="urn:microsoft.com/office/officeart/2005/8/layout/pList1"/>
    <dgm:cxn modelId="{6C6438AC-748A-BF48-BB7B-84F3912B97B8}" type="presOf" srcId="{9BEFBE6F-94A7-6B44-B4AA-E4CC003C4211}" destId="{C3E413D7-3CEC-6A42-BDE0-50D79B5987E4}" srcOrd="0" destOrd="0" presId="urn:microsoft.com/office/officeart/2005/8/layout/pList1"/>
    <dgm:cxn modelId="{AA9CD2BB-F03F-F740-AB9B-1AFE8F1D1373}" type="presOf" srcId="{15D04858-095F-FC4A-9870-EF47FF7AF403}" destId="{CFD35E35-48B9-6247-B53B-9CD95D0E0D9B}" srcOrd="0" destOrd="0" presId="urn:microsoft.com/office/officeart/2005/8/layout/pList1"/>
    <dgm:cxn modelId="{399697BF-1825-4F45-AA19-87C3C52D34A0}" srcId="{DDBEED45-93CA-964D-8269-F7D369F5F2DB}" destId="{7210AC9D-43D7-B242-B0EC-66DB7FA2C844}" srcOrd="1" destOrd="0" parTransId="{172F2F06-0662-E74B-8BFE-666BF134C371}" sibTransId="{1C8D6FCF-FDAE-8A44-9407-DC9FC5D72C48}"/>
    <dgm:cxn modelId="{7A6FC8C0-03A7-FD4E-8C74-B929D30A94A6}" srcId="{DDBEED45-93CA-964D-8269-F7D369F5F2DB}" destId="{06E01742-7D53-3948-8F7B-6B9DC500EC62}" srcOrd="0" destOrd="0" parTransId="{9C0942CF-400B-C64B-8BF3-90EEFA79416E}" sibTransId="{E33D4B7E-8FDA-7E4F-9F5A-46EDD88FA845}"/>
    <dgm:cxn modelId="{C9E7D5C1-B413-2A43-9AB5-E1D834118041}" type="presOf" srcId="{DDBEED45-93CA-964D-8269-F7D369F5F2DB}" destId="{89EA6E34-5B30-3D4A-814A-C7FD020E8340}" srcOrd="0" destOrd="0" presId="urn:microsoft.com/office/officeart/2005/8/layout/pList1"/>
    <dgm:cxn modelId="{E15AFEF5-37B8-7E44-8E65-DDC78AE9E5DC}" type="presOf" srcId="{7210AC9D-43D7-B242-B0EC-66DB7FA2C844}" destId="{747AA662-1B28-4741-AF3F-169B71240802}" srcOrd="0" destOrd="0" presId="urn:microsoft.com/office/officeart/2005/8/layout/pList1"/>
    <dgm:cxn modelId="{33098F90-EAA9-C94E-8646-8BC270CC8244}" type="presParOf" srcId="{89EA6E34-5B30-3D4A-814A-C7FD020E8340}" destId="{080D7D82-9558-8D46-B079-BDB1A8BEA5B2}" srcOrd="0" destOrd="0" presId="urn:microsoft.com/office/officeart/2005/8/layout/pList1"/>
    <dgm:cxn modelId="{157327C7-FF5A-FF4B-9BC6-0F8ED99AC264}" type="presParOf" srcId="{080D7D82-9558-8D46-B079-BDB1A8BEA5B2}" destId="{FA48BB43-62C0-D44B-955F-6F6FFB7B1CE8}" srcOrd="0" destOrd="0" presId="urn:microsoft.com/office/officeart/2005/8/layout/pList1"/>
    <dgm:cxn modelId="{A85D0F62-11E2-6440-A250-E6DAC2A585B1}" type="presParOf" srcId="{080D7D82-9558-8D46-B079-BDB1A8BEA5B2}" destId="{E7AB598D-F370-2E45-8EF6-CC52A840F137}" srcOrd="1" destOrd="0" presId="urn:microsoft.com/office/officeart/2005/8/layout/pList1"/>
    <dgm:cxn modelId="{949D2C3E-2E88-204E-89CF-71B9827966A2}" type="presParOf" srcId="{89EA6E34-5B30-3D4A-814A-C7FD020E8340}" destId="{338850E7-0FFF-CD4F-A51B-7DCB38628FA5}" srcOrd="1" destOrd="0" presId="urn:microsoft.com/office/officeart/2005/8/layout/pList1"/>
    <dgm:cxn modelId="{FF4C50BF-3C71-E541-91BF-A17FC0CD40AC}" type="presParOf" srcId="{89EA6E34-5B30-3D4A-814A-C7FD020E8340}" destId="{8DC56C9A-B4C8-6745-A6D2-7E69E5D182A1}" srcOrd="2" destOrd="0" presId="urn:microsoft.com/office/officeart/2005/8/layout/pList1"/>
    <dgm:cxn modelId="{8FF6C58F-E9BF-4044-A031-4821484AFDC6}" type="presParOf" srcId="{8DC56C9A-B4C8-6745-A6D2-7E69E5D182A1}" destId="{7E8F0AC7-6E1B-AE46-B6FF-D46590C5DF07}" srcOrd="0" destOrd="0" presId="urn:microsoft.com/office/officeart/2005/8/layout/pList1"/>
    <dgm:cxn modelId="{E87DFC38-09AC-1640-A3DB-7D2F6F7F896A}" type="presParOf" srcId="{8DC56C9A-B4C8-6745-A6D2-7E69E5D182A1}" destId="{747AA662-1B28-4741-AF3F-169B71240802}" srcOrd="1" destOrd="0" presId="urn:microsoft.com/office/officeart/2005/8/layout/pList1"/>
    <dgm:cxn modelId="{E9E614A0-4FEE-764C-8308-84DBE6854542}" type="presParOf" srcId="{89EA6E34-5B30-3D4A-814A-C7FD020E8340}" destId="{A08CFC37-C765-794D-A801-1F5F5E0468FB}" srcOrd="3" destOrd="0" presId="urn:microsoft.com/office/officeart/2005/8/layout/pList1"/>
    <dgm:cxn modelId="{F7ACD58F-A801-0448-B7AF-96ADCC9CB8FD}" type="presParOf" srcId="{89EA6E34-5B30-3D4A-814A-C7FD020E8340}" destId="{1C114DA8-D4B7-8B49-B41E-0687B7023860}" srcOrd="4" destOrd="0" presId="urn:microsoft.com/office/officeart/2005/8/layout/pList1"/>
    <dgm:cxn modelId="{BC1DF8E1-2CE2-2E45-B8DB-98C15D0523D5}" type="presParOf" srcId="{1C114DA8-D4B7-8B49-B41E-0687B7023860}" destId="{BF36ECB8-9084-E741-8FE6-373648E3F56D}" srcOrd="0" destOrd="0" presId="urn:microsoft.com/office/officeart/2005/8/layout/pList1"/>
    <dgm:cxn modelId="{E58F40BB-E367-A94A-9CA5-2376196BA7FD}" type="presParOf" srcId="{1C114DA8-D4B7-8B49-B41E-0687B7023860}" destId="{CFD35E35-48B9-6247-B53B-9CD95D0E0D9B}" srcOrd="1" destOrd="0" presId="urn:microsoft.com/office/officeart/2005/8/layout/pList1"/>
    <dgm:cxn modelId="{3F787395-61E5-DF42-8EC1-D982E5A02114}" type="presParOf" srcId="{89EA6E34-5B30-3D4A-814A-C7FD020E8340}" destId="{C3E413D7-3CEC-6A42-BDE0-50D79B5987E4}" srcOrd="5" destOrd="0" presId="urn:microsoft.com/office/officeart/2005/8/layout/pList1"/>
    <dgm:cxn modelId="{38E93361-8715-8248-89B2-0354CD7903C6}" type="presParOf" srcId="{89EA6E34-5B30-3D4A-814A-C7FD020E8340}" destId="{B6F7A106-E664-F940-983C-F26A73794CFF}" srcOrd="6" destOrd="0" presId="urn:microsoft.com/office/officeart/2005/8/layout/pList1"/>
    <dgm:cxn modelId="{A00760D2-F7A3-7C4D-8079-D65967611F44}" type="presParOf" srcId="{B6F7A106-E664-F940-983C-F26A73794CFF}" destId="{0A81DDB4-1FEF-4E4D-9CE4-9204549DC084}" srcOrd="0" destOrd="0" presId="urn:microsoft.com/office/officeart/2005/8/layout/pList1"/>
    <dgm:cxn modelId="{96B471C7-4CA0-8A44-819D-FF8EF3AD1567}" type="presParOf" srcId="{B6F7A106-E664-F940-983C-F26A73794CFF}" destId="{156AD9BB-4281-214E-B2CB-E643C3528D09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BEED45-93CA-964D-8269-F7D369F5F2DB}" type="doc">
      <dgm:prSet loTypeId="urn:microsoft.com/office/officeart/2005/8/layout/cycle5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5F4C1215-718B-BA41-81C7-99535744E363}">
      <dgm:prSet phldrT="[Text]"/>
      <dgm:spPr/>
      <dgm:t>
        <a:bodyPr/>
        <a:lstStyle/>
        <a:p>
          <a:r>
            <a:rPr lang="en-GB" b="1" dirty="0"/>
            <a:t>Assessment </a:t>
          </a:r>
        </a:p>
      </dgm:t>
    </dgm:pt>
    <dgm:pt modelId="{9789E2C3-493A-B947-B919-097350469466}" type="parTrans" cxnId="{A7B533DD-0729-EB43-A367-B3B3FE57E05C}">
      <dgm:prSet/>
      <dgm:spPr/>
      <dgm:t>
        <a:bodyPr/>
        <a:lstStyle/>
        <a:p>
          <a:endParaRPr lang="en-GB" b="1"/>
        </a:p>
      </dgm:t>
    </dgm:pt>
    <dgm:pt modelId="{66215957-4F6B-834A-9E3C-1CD289AB262A}" type="sibTrans" cxnId="{A7B533DD-0729-EB43-A367-B3B3FE57E05C}">
      <dgm:prSet/>
      <dgm:spPr/>
      <dgm:t>
        <a:bodyPr/>
        <a:lstStyle/>
        <a:p>
          <a:endParaRPr lang="en-GB" b="1"/>
        </a:p>
      </dgm:t>
    </dgm:pt>
    <dgm:pt modelId="{E64BF248-EA7B-7F43-8C7D-7FF9C9BE36C2}">
      <dgm:prSet phldrT="[Text]"/>
      <dgm:spPr/>
      <dgm:t>
        <a:bodyPr/>
        <a:lstStyle/>
        <a:p>
          <a:r>
            <a:rPr lang="en-GB" b="1" dirty="0"/>
            <a:t>Diagnostic </a:t>
          </a:r>
        </a:p>
      </dgm:t>
    </dgm:pt>
    <dgm:pt modelId="{C26681C8-6E28-644F-9F90-D37C2645DB6D}" type="parTrans" cxnId="{16775574-0284-944C-8819-0DD5D2247090}">
      <dgm:prSet/>
      <dgm:spPr/>
      <dgm:t>
        <a:bodyPr/>
        <a:lstStyle/>
        <a:p>
          <a:endParaRPr lang="en-GB" b="1"/>
        </a:p>
      </dgm:t>
    </dgm:pt>
    <dgm:pt modelId="{B1929882-B934-EE4C-9C4C-8DEC9657A734}" type="sibTrans" cxnId="{16775574-0284-944C-8819-0DD5D2247090}">
      <dgm:prSet/>
      <dgm:spPr/>
      <dgm:t>
        <a:bodyPr/>
        <a:lstStyle/>
        <a:p>
          <a:endParaRPr lang="en-GB" b="1"/>
        </a:p>
      </dgm:t>
    </dgm:pt>
    <dgm:pt modelId="{29939F7B-B380-F04C-9082-6AD2CAC2186C}">
      <dgm:prSet phldrT="[Text]"/>
      <dgm:spPr/>
      <dgm:t>
        <a:bodyPr/>
        <a:lstStyle/>
        <a:p>
          <a:r>
            <a:rPr lang="en-GB" b="1" dirty="0"/>
            <a:t>Set Targets</a:t>
          </a:r>
        </a:p>
      </dgm:t>
    </dgm:pt>
    <dgm:pt modelId="{3073E80E-4FA9-094B-BF82-E511EC9B2B7E}" type="parTrans" cxnId="{7C3DE64C-E8F7-EF4B-BD96-D270D29F6135}">
      <dgm:prSet/>
      <dgm:spPr/>
      <dgm:t>
        <a:bodyPr/>
        <a:lstStyle/>
        <a:p>
          <a:endParaRPr lang="en-GB" b="1"/>
        </a:p>
      </dgm:t>
    </dgm:pt>
    <dgm:pt modelId="{0C913151-215C-F14A-ABD0-7DC3BBE5F290}" type="sibTrans" cxnId="{7C3DE64C-E8F7-EF4B-BD96-D270D29F6135}">
      <dgm:prSet/>
      <dgm:spPr/>
      <dgm:t>
        <a:bodyPr/>
        <a:lstStyle/>
        <a:p>
          <a:endParaRPr lang="en-GB" b="1"/>
        </a:p>
      </dgm:t>
    </dgm:pt>
    <dgm:pt modelId="{5C0EE0A4-7DEC-4F44-BDAA-6442EDAE1DAC}">
      <dgm:prSet phldrT="[Text]"/>
      <dgm:spPr/>
      <dgm:t>
        <a:bodyPr/>
        <a:lstStyle/>
        <a:p>
          <a:r>
            <a:rPr lang="en-GB" b="1" dirty="0"/>
            <a:t>Track Short Term</a:t>
          </a:r>
        </a:p>
      </dgm:t>
    </dgm:pt>
    <dgm:pt modelId="{AEA9DCA4-74C4-7943-A724-FE79EA728E26}" type="parTrans" cxnId="{E18C6DBB-6BD1-E44E-B2C8-3F94685FB1E3}">
      <dgm:prSet/>
      <dgm:spPr/>
      <dgm:t>
        <a:bodyPr/>
        <a:lstStyle/>
        <a:p>
          <a:endParaRPr lang="en-GB" b="1"/>
        </a:p>
      </dgm:t>
    </dgm:pt>
    <dgm:pt modelId="{FA4E3173-E740-6946-BF19-C0DAE747C7ED}" type="sibTrans" cxnId="{E18C6DBB-6BD1-E44E-B2C8-3F94685FB1E3}">
      <dgm:prSet/>
      <dgm:spPr/>
      <dgm:t>
        <a:bodyPr/>
        <a:lstStyle/>
        <a:p>
          <a:endParaRPr lang="en-GB" b="1"/>
        </a:p>
      </dgm:t>
    </dgm:pt>
    <dgm:pt modelId="{489A8DC4-13B7-D34B-982D-FCD3711D36B9}">
      <dgm:prSet phldrT="[Text]"/>
      <dgm:spPr/>
      <dgm:t>
        <a:bodyPr/>
        <a:lstStyle/>
        <a:p>
          <a:r>
            <a:rPr lang="en-GB" b="1" dirty="0"/>
            <a:t>Track Long Term </a:t>
          </a:r>
        </a:p>
      </dgm:t>
    </dgm:pt>
    <dgm:pt modelId="{8D55B3F9-C7E1-CA42-B3BF-60AF8BF532C4}" type="parTrans" cxnId="{59A7736D-2FFF-584A-8738-A849D6F9E0D4}">
      <dgm:prSet/>
      <dgm:spPr/>
      <dgm:t>
        <a:bodyPr/>
        <a:lstStyle/>
        <a:p>
          <a:endParaRPr lang="en-GB" b="1"/>
        </a:p>
      </dgm:t>
    </dgm:pt>
    <dgm:pt modelId="{0790F167-1861-6F42-9E9E-41B8E23A40BE}" type="sibTrans" cxnId="{59A7736D-2FFF-584A-8738-A849D6F9E0D4}">
      <dgm:prSet/>
      <dgm:spPr/>
      <dgm:t>
        <a:bodyPr/>
        <a:lstStyle/>
        <a:p>
          <a:endParaRPr lang="en-GB" b="1"/>
        </a:p>
      </dgm:t>
    </dgm:pt>
    <dgm:pt modelId="{39CEC56E-981C-E44F-8FB1-731BC1051472}" type="pres">
      <dgm:prSet presAssocID="{DDBEED45-93CA-964D-8269-F7D369F5F2DB}" presName="cycle" presStyleCnt="0">
        <dgm:presLayoutVars>
          <dgm:dir/>
          <dgm:resizeHandles val="exact"/>
        </dgm:presLayoutVars>
      </dgm:prSet>
      <dgm:spPr/>
    </dgm:pt>
    <dgm:pt modelId="{16E77F3C-46A0-D94B-AD58-D595E1B71C46}" type="pres">
      <dgm:prSet presAssocID="{5F4C1215-718B-BA41-81C7-99535744E363}" presName="node" presStyleLbl="node1" presStyleIdx="0" presStyleCnt="5">
        <dgm:presLayoutVars>
          <dgm:bulletEnabled val="1"/>
        </dgm:presLayoutVars>
      </dgm:prSet>
      <dgm:spPr/>
    </dgm:pt>
    <dgm:pt modelId="{0BB94B66-5814-F24E-8B38-D3AD9683634B}" type="pres">
      <dgm:prSet presAssocID="{5F4C1215-718B-BA41-81C7-99535744E363}" presName="spNode" presStyleCnt="0"/>
      <dgm:spPr/>
    </dgm:pt>
    <dgm:pt modelId="{B577CE7D-4C5C-8A40-B662-EDC3F7D91E3D}" type="pres">
      <dgm:prSet presAssocID="{66215957-4F6B-834A-9E3C-1CD289AB262A}" presName="sibTrans" presStyleLbl="sibTrans1D1" presStyleIdx="0" presStyleCnt="5"/>
      <dgm:spPr/>
    </dgm:pt>
    <dgm:pt modelId="{87739D8D-D172-6947-9C22-0EBB42D939E1}" type="pres">
      <dgm:prSet presAssocID="{E64BF248-EA7B-7F43-8C7D-7FF9C9BE36C2}" presName="node" presStyleLbl="node1" presStyleIdx="1" presStyleCnt="5">
        <dgm:presLayoutVars>
          <dgm:bulletEnabled val="1"/>
        </dgm:presLayoutVars>
      </dgm:prSet>
      <dgm:spPr/>
    </dgm:pt>
    <dgm:pt modelId="{E490FB9E-69D4-D946-8FE4-FAE416039E5F}" type="pres">
      <dgm:prSet presAssocID="{E64BF248-EA7B-7F43-8C7D-7FF9C9BE36C2}" presName="spNode" presStyleCnt="0"/>
      <dgm:spPr/>
    </dgm:pt>
    <dgm:pt modelId="{C6FBE773-A6DA-A541-8FAB-CCE1D234DF21}" type="pres">
      <dgm:prSet presAssocID="{B1929882-B934-EE4C-9C4C-8DEC9657A734}" presName="sibTrans" presStyleLbl="sibTrans1D1" presStyleIdx="1" presStyleCnt="5"/>
      <dgm:spPr/>
    </dgm:pt>
    <dgm:pt modelId="{4CAC60A3-F5E0-6647-917A-8A6166F2DF92}" type="pres">
      <dgm:prSet presAssocID="{29939F7B-B380-F04C-9082-6AD2CAC2186C}" presName="node" presStyleLbl="node1" presStyleIdx="2" presStyleCnt="5">
        <dgm:presLayoutVars>
          <dgm:bulletEnabled val="1"/>
        </dgm:presLayoutVars>
      </dgm:prSet>
      <dgm:spPr/>
    </dgm:pt>
    <dgm:pt modelId="{B73D7EBA-CF6B-D843-82D8-A922DFA9BA5F}" type="pres">
      <dgm:prSet presAssocID="{29939F7B-B380-F04C-9082-6AD2CAC2186C}" presName="spNode" presStyleCnt="0"/>
      <dgm:spPr/>
    </dgm:pt>
    <dgm:pt modelId="{3CA0D17E-BAD3-124F-B47E-E940198103E9}" type="pres">
      <dgm:prSet presAssocID="{0C913151-215C-F14A-ABD0-7DC3BBE5F290}" presName="sibTrans" presStyleLbl="sibTrans1D1" presStyleIdx="2" presStyleCnt="5"/>
      <dgm:spPr/>
    </dgm:pt>
    <dgm:pt modelId="{76B50E98-C259-6947-804D-43ECAF0A6F26}" type="pres">
      <dgm:prSet presAssocID="{5C0EE0A4-7DEC-4F44-BDAA-6442EDAE1DAC}" presName="node" presStyleLbl="node1" presStyleIdx="3" presStyleCnt="5">
        <dgm:presLayoutVars>
          <dgm:bulletEnabled val="1"/>
        </dgm:presLayoutVars>
      </dgm:prSet>
      <dgm:spPr/>
    </dgm:pt>
    <dgm:pt modelId="{233014FC-8032-624B-8BB1-0DC7BA5FEBE4}" type="pres">
      <dgm:prSet presAssocID="{5C0EE0A4-7DEC-4F44-BDAA-6442EDAE1DAC}" presName="spNode" presStyleCnt="0"/>
      <dgm:spPr/>
    </dgm:pt>
    <dgm:pt modelId="{EFEBED0B-B137-2946-A7E6-D76E767D3BB5}" type="pres">
      <dgm:prSet presAssocID="{FA4E3173-E740-6946-BF19-C0DAE747C7ED}" presName="sibTrans" presStyleLbl="sibTrans1D1" presStyleIdx="3" presStyleCnt="5"/>
      <dgm:spPr/>
    </dgm:pt>
    <dgm:pt modelId="{B8002D02-A6E2-6C4B-8B8C-D1B2A2A4E89B}" type="pres">
      <dgm:prSet presAssocID="{489A8DC4-13B7-D34B-982D-FCD3711D36B9}" presName="node" presStyleLbl="node1" presStyleIdx="4" presStyleCnt="5">
        <dgm:presLayoutVars>
          <dgm:bulletEnabled val="1"/>
        </dgm:presLayoutVars>
      </dgm:prSet>
      <dgm:spPr/>
    </dgm:pt>
    <dgm:pt modelId="{CE2B2EB7-456D-7645-91FA-86980FAB03E6}" type="pres">
      <dgm:prSet presAssocID="{489A8DC4-13B7-D34B-982D-FCD3711D36B9}" presName="spNode" presStyleCnt="0"/>
      <dgm:spPr/>
    </dgm:pt>
    <dgm:pt modelId="{9FBF5889-1A0C-BD4E-AB23-BBDBD159C99F}" type="pres">
      <dgm:prSet presAssocID="{0790F167-1861-6F42-9E9E-41B8E23A40BE}" presName="sibTrans" presStyleLbl="sibTrans1D1" presStyleIdx="4" presStyleCnt="5"/>
      <dgm:spPr/>
    </dgm:pt>
  </dgm:ptLst>
  <dgm:cxnLst>
    <dgm:cxn modelId="{B79D8F02-4082-5B42-ABD5-8550FB43A7F3}" type="presOf" srcId="{66215957-4F6B-834A-9E3C-1CD289AB262A}" destId="{B577CE7D-4C5C-8A40-B662-EDC3F7D91E3D}" srcOrd="0" destOrd="0" presId="urn:microsoft.com/office/officeart/2005/8/layout/cycle5"/>
    <dgm:cxn modelId="{5EDA180B-DDF2-B641-BD3A-8B3666CF772D}" type="presOf" srcId="{5C0EE0A4-7DEC-4F44-BDAA-6442EDAE1DAC}" destId="{76B50E98-C259-6947-804D-43ECAF0A6F26}" srcOrd="0" destOrd="0" presId="urn:microsoft.com/office/officeart/2005/8/layout/cycle5"/>
    <dgm:cxn modelId="{BF3E6E42-7FD7-6245-9378-AAFD871C12CC}" type="presOf" srcId="{E64BF248-EA7B-7F43-8C7D-7FF9C9BE36C2}" destId="{87739D8D-D172-6947-9C22-0EBB42D939E1}" srcOrd="0" destOrd="0" presId="urn:microsoft.com/office/officeart/2005/8/layout/cycle5"/>
    <dgm:cxn modelId="{EB021C49-4C8E-7A40-91EE-328C3A7D40DA}" type="presOf" srcId="{FA4E3173-E740-6946-BF19-C0DAE747C7ED}" destId="{EFEBED0B-B137-2946-A7E6-D76E767D3BB5}" srcOrd="0" destOrd="0" presId="urn:microsoft.com/office/officeart/2005/8/layout/cycle5"/>
    <dgm:cxn modelId="{7C3DE64C-E8F7-EF4B-BD96-D270D29F6135}" srcId="{DDBEED45-93CA-964D-8269-F7D369F5F2DB}" destId="{29939F7B-B380-F04C-9082-6AD2CAC2186C}" srcOrd="2" destOrd="0" parTransId="{3073E80E-4FA9-094B-BF82-E511EC9B2B7E}" sibTransId="{0C913151-215C-F14A-ABD0-7DC3BBE5F290}"/>
    <dgm:cxn modelId="{59A7736D-2FFF-584A-8738-A849D6F9E0D4}" srcId="{DDBEED45-93CA-964D-8269-F7D369F5F2DB}" destId="{489A8DC4-13B7-D34B-982D-FCD3711D36B9}" srcOrd="4" destOrd="0" parTransId="{8D55B3F9-C7E1-CA42-B3BF-60AF8BF532C4}" sibTransId="{0790F167-1861-6F42-9E9E-41B8E23A40BE}"/>
    <dgm:cxn modelId="{10B69C71-10F6-A740-A1B6-E97909767847}" type="presOf" srcId="{B1929882-B934-EE4C-9C4C-8DEC9657A734}" destId="{C6FBE773-A6DA-A541-8FAB-CCE1D234DF21}" srcOrd="0" destOrd="0" presId="urn:microsoft.com/office/officeart/2005/8/layout/cycle5"/>
    <dgm:cxn modelId="{16775574-0284-944C-8819-0DD5D2247090}" srcId="{DDBEED45-93CA-964D-8269-F7D369F5F2DB}" destId="{E64BF248-EA7B-7F43-8C7D-7FF9C9BE36C2}" srcOrd="1" destOrd="0" parTransId="{C26681C8-6E28-644F-9F90-D37C2645DB6D}" sibTransId="{B1929882-B934-EE4C-9C4C-8DEC9657A734}"/>
    <dgm:cxn modelId="{5549A977-A3CB-C14B-99F9-4B4C05DF2EDC}" type="presOf" srcId="{DDBEED45-93CA-964D-8269-F7D369F5F2DB}" destId="{39CEC56E-981C-E44F-8FB1-731BC1051472}" srcOrd="0" destOrd="0" presId="urn:microsoft.com/office/officeart/2005/8/layout/cycle5"/>
    <dgm:cxn modelId="{64E08B84-9581-C04E-91DB-A135CF363332}" type="presOf" srcId="{29939F7B-B380-F04C-9082-6AD2CAC2186C}" destId="{4CAC60A3-F5E0-6647-917A-8A6166F2DF92}" srcOrd="0" destOrd="0" presId="urn:microsoft.com/office/officeart/2005/8/layout/cycle5"/>
    <dgm:cxn modelId="{FCCE488E-777F-1E4E-8F23-2A0ACCF9F804}" type="presOf" srcId="{5F4C1215-718B-BA41-81C7-99535744E363}" destId="{16E77F3C-46A0-D94B-AD58-D595E1B71C46}" srcOrd="0" destOrd="0" presId="urn:microsoft.com/office/officeart/2005/8/layout/cycle5"/>
    <dgm:cxn modelId="{B251D88F-2129-204B-8573-4FE7D0E8C005}" type="presOf" srcId="{489A8DC4-13B7-D34B-982D-FCD3711D36B9}" destId="{B8002D02-A6E2-6C4B-8B8C-D1B2A2A4E89B}" srcOrd="0" destOrd="0" presId="urn:microsoft.com/office/officeart/2005/8/layout/cycle5"/>
    <dgm:cxn modelId="{2831C2A4-48BD-D84F-A01E-5C8083E6F612}" type="presOf" srcId="{0C913151-215C-F14A-ABD0-7DC3BBE5F290}" destId="{3CA0D17E-BAD3-124F-B47E-E940198103E9}" srcOrd="0" destOrd="0" presId="urn:microsoft.com/office/officeart/2005/8/layout/cycle5"/>
    <dgm:cxn modelId="{E18C6DBB-6BD1-E44E-B2C8-3F94685FB1E3}" srcId="{DDBEED45-93CA-964D-8269-F7D369F5F2DB}" destId="{5C0EE0A4-7DEC-4F44-BDAA-6442EDAE1DAC}" srcOrd="3" destOrd="0" parTransId="{AEA9DCA4-74C4-7943-A724-FE79EA728E26}" sibTransId="{FA4E3173-E740-6946-BF19-C0DAE747C7ED}"/>
    <dgm:cxn modelId="{647276D9-9ADB-BB43-83F6-00812F8A1ED2}" type="presOf" srcId="{0790F167-1861-6F42-9E9E-41B8E23A40BE}" destId="{9FBF5889-1A0C-BD4E-AB23-BBDBD159C99F}" srcOrd="0" destOrd="0" presId="urn:microsoft.com/office/officeart/2005/8/layout/cycle5"/>
    <dgm:cxn modelId="{A7B533DD-0729-EB43-A367-B3B3FE57E05C}" srcId="{DDBEED45-93CA-964D-8269-F7D369F5F2DB}" destId="{5F4C1215-718B-BA41-81C7-99535744E363}" srcOrd="0" destOrd="0" parTransId="{9789E2C3-493A-B947-B919-097350469466}" sibTransId="{66215957-4F6B-834A-9E3C-1CD289AB262A}"/>
    <dgm:cxn modelId="{FE3F39DA-78B9-B649-B12F-6FF4704B06BD}" type="presParOf" srcId="{39CEC56E-981C-E44F-8FB1-731BC1051472}" destId="{16E77F3C-46A0-D94B-AD58-D595E1B71C46}" srcOrd="0" destOrd="0" presId="urn:microsoft.com/office/officeart/2005/8/layout/cycle5"/>
    <dgm:cxn modelId="{5E4EBEC9-FBF3-7A40-B882-47C15C0B7294}" type="presParOf" srcId="{39CEC56E-981C-E44F-8FB1-731BC1051472}" destId="{0BB94B66-5814-F24E-8B38-D3AD9683634B}" srcOrd="1" destOrd="0" presId="urn:microsoft.com/office/officeart/2005/8/layout/cycle5"/>
    <dgm:cxn modelId="{46D8EE60-7487-2B4A-AF83-1A9430918F85}" type="presParOf" srcId="{39CEC56E-981C-E44F-8FB1-731BC1051472}" destId="{B577CE7D-4C5C-8A40-B662-EDC3F7D91E3D}" srcOrd="2" destOrd="0" presId="urn:microsoft.com/office/officeart/2005/8/layout/cycle5"/>
    <dgm:cxn modelId="{69EB5A09-05FC-DC47-9A2E-283758677A55}" type="presParOf" srcId="{39CEC56E-981C-E44F-8FB1-731BC1051472}" destId="{87739D8D-D172-6947-9C22-0EBB42D939E1}" srcOrd="3" destOrd="0" presId="urn:microsoft.com/office/officeart/2005/8/layout/cycle5"/>
    <dgm:cxn modelId="{DB3973D4-5FEA-7448-BD26-026FB79F5B7D}" type="presParOf" srcId="{39CEC56E-981C-E44F-8FB1-731BC1051472}" destId="{E490FB9E-69D4-D946-8FE4-FAE416039E5F}" srcOrd="4" destOrd="0" presId="urn:microsoft.com/office/officeart/2005/8/layout/cycle5"/>
    <dgm:cxn modelId="{37C7A293-27EB-E940-807E-D944F64AC8F0}" type="presParOf" srcId="{39CEC56E-981C-E44F-8FB1-731BC1051472}" destId="{C6FBE773-A6DA-A541-8FAB-CCE1D234DF21}" srcOrd="5" destOrd="0" presId="urn:microsoft.com/office/officeart/2005/8/layout/cycle5"/>
    <dgm:cxn modelId="{A85049D0-91BF-2A40-872B-0D982AF9E58B}" type="presParOf" srcId="{39CEC56E-981C-E44F-8FB1-731BC1051472}" destId="{4CAC60A3-F5E0-6647-917A-8A6166F2DF92}" srcOrd="6" destOrd="0" presId="urn:microsoft.com/office/officeart/2005/8/layout/cycle5"/>
    <dgm:cxn modelId="{231168D3-2D20-524A-A6C9-0734D6A23647}" type="presParOf" srcId="{39CEC56E-981C-E44F-8FB1-731BC1051472}" destId="{B73D7EBA-CF6B-D843-82D8-A922DFA9BA5F}" srcOrd="7" destOrd="0" presId="urn:microsoft.com/office/officeart/2005/8/layout/cycle5"/>
    <dgm:cxn modelId="{AC77A7ED-9DD3-054B-8664-0EC00B9C26AA}" type="presParOf" srcId="{39CEC56E-981C-E44F-8FB1-731BC1051472}" destId="{3CA0D17E-BAD3-124F-B47E-E940198103E9}" srcOrd="8" destOrd="0" presId="urn:microsoft.com/office/officeart/2005/8/layout/cycle5"/>
    <dgm:cxn modelId="{ED278606-937D-FC4A-8FCB-0D25200194A3}" type="presParOf" srcId="{39CEC56E-981C-E44F-8FB1-731BC1051472}" destId="{76B50E98-C259-6947-804D-43ECAF0A6F26}" srcOrd="9" destOrd="0" presId="urn:microsoft.com/office/officeart/2005/8/layout/cycle5"/>
    <dgm:cxn modelId="{F810A242-1581-9D49-9A1E-CDFF1CF366AD}" type="presParOf" srcId="{39CEC56E-981C-E44F-8FB1-731BC1051472}" destId="{233014FC-8032-624B-8BB1-0DC7BA5FEBE4}" srcOrd="10" destOrd="0" presId="urn:microsoft.com/office/officeart/2005/8/layout/cycle5"/>
    <dgm:cxn modelId="{F01866E3-7AF5-1845-9BA4-F92A3C43CF9E}" type="presParOf" srcId="{39CEC56E-981C-E44F-8FB1-731BC1051472}" destId="{EFEBED0B-B137-2946-A7E6-D76E767D3BB5}" srcOrd="11" destOrd="0" presId="urn:microsoft.com/office/officeart/2005/8/layout/cycle5"/>
    <dgm:cxn modelId="{8EC7FE3C-7EA6-A64D-9A54-9ACB10704AC6}" type="presParOf" srcId="{39CEC56E-981C-E44F-8FB1-731BC1051472}" destId="{B8002D02-A6E2-6C4B-8B8C-D1B2A2A4E89B}" srcOrd="12" destOrd="0" presId="urn:microsoft.com/office/officeart/2005/8/layout/cycle5"/>
    <dgm:cxn modelId="{BBB021E9-1A00-6743-B7ED-51EE56948E73}" type="presParOf" srcId="{39CEC56E-981C-E44F-8FB1-731BC1051472}" destId="{CE2B2EB7-456D-7645-91FA-86980FAB03E6}" srcOrd="13" destOrd="0" presId="urn:microsoft.com/office/officeart/2005/8/layout/cycle5"/>
    <dgm:cxn modelId="{392C1CDE-028B-F64A-A340-DC932453E624}" type="presParOf" srcId="{39CEC56E-981C-E44F-8FB1-731BC1051472}" destId="{9FBF5889-1A0C-BD4E-AB23-BBDBD159C99F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7CF190-1535-D140-B8D3-ED6916FE0685}">
      <dsp:nvSpPr>
        <dsp:cNvPr id="0" name=""/>
        <dsp:cNvSpPr/>
      </dsp:nvSpPr>
      <dsp:spPr>
        <a:xfrm>
          <a:off x="0" y="785708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E" sz="2600" kern="1200"/>
            <a:t>+22 years Turning Consumer Insights, AI &amp; Analytics into Brand Growth</a:t>
          </a:r>
          <a:endParaRPr lang="en-US" sz="2600" kern="1200" dirty="0"/>
        </a:p>
      </dsp:txBody>
      <dsp:txXfrm>
        <a:off x="31185" y="816893"/>
        <a:ext cx="10453230" cy="576450"/>
      </dsp:txXfrm>
    </dsp:sp>
    <dsp:sp modelId="{915E6D7D-E14F-8543-A55D-CB752054DF2C}">
      <dsp:nvSpPr>
        <dsp:cNvPr id="0" name=""/>
        <dsp:cNvSpPr/>
      </dsp:nvSpPr>
      <dsp:spPr>
        <a:xfrm>
          <a:off x="0" y="149940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E" sz="2600" kern="1200" dirty="0"/>
            <a:t>M</a:t>
          </a:r>
          <a:r>
            <a:rPr lang="en-GB" sz="2600" kern="1200" dirty="0"/>
            <a:t>a</a:t>
          </a:r>
          <a:r>
            <a:rPr lang="en-DE" sz="2600" kern="1200" dirty="0"/>
            <a:t>ny different Industries, from Food to Wound Care </a:t>
          </a:r>
          <a:endParaRPr lang="en-US" sz="2600" kern="1200" dirty="0"/>
        </a:p>
      </dsp:txBody>
      <dsp:txXfrm>
        <a:off x="31185" y="1530594"/>
        <a:ext cx="10453230" cy="576450"/>
      </dsp:txXfrm>
    </dsp:sp>
    <dsp:sp modelId="{CF64D6D6-6E85-FF45-97EB-91B4DEB32FEF}">
      <dsp:nvSpPr>
        <dsp:cNvPr id="0" name=""/>
        <dsp:cNvSpPr/>
      </dsp:nvSpPr>
      <dsp:spPr>
        <a:xfrm>
          <a:off x="0" y="221310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E" sz="2600" kern="1200"/>
            <a:t>B2B and B2C expertice </a:t>
          </a:r>
          <a:endParaRPr lang="en-US" sz="2600" kern="1200" dirty="0"/>
        </a:p>
      </dsp:txBody>
      <dsp:txXfrm>
        <a:off x="31185" y="2244294"/>
        <a:ext cx="10453230" cy="576450"/>
      </dsp:txXfrm>
    </dsp:sp>
    <dsp:sp modelId="{A538B009-DA68-6444-B416-9149324427F5}">
      <dsp:nvSpPr>
        <dsp:cNvPr id="0" name=""/>
        <dsp:cNvSpPr/>
      </dsp:nvSpPr>
      <dsp:spPr>
        <a:xfrm>
          <a:off x="0" y="2926809"/>
          <a:ext cx="10515600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DE" sz="2600" kern="1200"/>
            <a:t>Focused on driving growth.</a:t>
          </a:r>
          <a:endParaRPr lang="en-US" sz="2600" kern="1200" dirty="0"/>
        </a:p>
      </dsp:txBody>
      <dsp:txXfrm>
        <a:off x="31185" y="2957994"/>
        <a:ext cx="10453230" cy="5764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8BB43-62C0-D44B-955F-6F6FFB7B1CE8}">
      <dsp:nvSpPr>
        <dsp:cNvPr id="0" name=""/>
        <dsp:cNvSpPr/>
      </dsp:nvSpPr>
      <dsp:spPr>
        <a:xfrm>
          <a:off x="5133" y="880863"/>
          <a:ext cx="2443028" cy="1683246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AB598D-F370-2E45-8EF6-CC52A840F137}">
      <dsp:nvSpPr>
        <dsp:cNvPr id="0" name=""/>
        <dsp:cNvSpPr/>
      </dsp:nvSpPr>
      <dsp:spPr>
        <a:xfrm>
          <a:off x="5133" y="2564110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Visible</a:t>
          </a:r>
        </a:p>
      </dsp:txBody>
      <dsp:txXfrm>
        <a:off x="5133" y="2564110"/>
        <a:ext cx="2443028" cy="906363"/>
      </dsp:txXfrm>
    </dsp:sp>
    <dsp:sp modelId="{7E8F0AC7-6E1B-AE46-B6FF-D46590C5DF07}">
      <dsp:nvSpPr>
        <dsp:cNvPr id="0" name=""/>
        <dsp:cNvSpPr/>
      </dsp:nvSpPr>
      <dsp:spPr>
        <a:xfrm>
          <a:off x="2692568" y="880863"/>
          <a:ext cx="2443028" cy="1683246"/>
        </a:xfrm>
        <a:prstGeom prst="roundRect">
          <a:avLst/>
        </a:prstGeom>
        <a:blipFill>
          <a:blip xmlns:r="http://schemas.openxmlformats.org/officeDocument/2006/relationships" r:embed="rId2"/>
          <a:srcRect/>
          <a:stretch>
            <a:fillRect t="-23000" b="-2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7AA662-1B28-4741-AF3F-169B71240802}">
      <dsp:nvSpPr>
        <dsp:cNvPr id="0" name=""/>
        <dsp:cNvSpPr/>
      </dsp:nvSpPr>
      <dsp:spPr>
        <a:xfrm>
          <a:off x="2692568" y="2564110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Superior</a:t>
          </a:r>
        </a:p>
      </dsp:txBody>
      <dsp:txXfrm>
        <a:off x="2692568" y="2564110"/>
        <a:ext cx="2443028" cy="906363"/>
      </dsp:txXfrm>
    </dsp:sp>
    <dsp:sp modelId="{BF36ECB8-9084-E741-8FE6-373648E3F56D}">
      <dsp:nvSpPr>
        <dsp:cNvPr id="0" name=""/>
        <dsp:cNvSpPr/>
      </dsp:nvSpPr>
      <dsp:spPr>
        <a:xfrm>
          <a:off x="5380002" y="880863"/>
          <a:ext cx="2443028" cy="1683246"/>
        </a:xfrm>
        <a:prstGeom prst="roundRect">
          <a:avLst/>
        </a:prstGeom>
        <a:blipFill>
          <a:blip xmlns:r="http://schemas.openxmlformats.org/officeDocument/2006/relationships" r:embed="rId3"/>
          <a:srcRect/>
          <a:stretch>
            <a:fillRect l="-16000" r="-1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35E35-48B9-6247-B53B-9CD95D0E0D9B}">
      <dsp:nvSpPr>
        <dsp:cNvPr id="0" name=""/>
        <dsp:cNvSpPr/>
      </dsp:nvSpPr>
      <dsp:spPr>
        <a:xfrm>
          <a:off x="5380002" y="2564110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Distinctive</a:t>
          </a:r>
        </a:p>
      </dsp:txBody>
      <dsp:txXfrm>
        <a:off x="5380002" y="2564110"/>
        <a:ext cx="2443028" cy="906363"/>
      </dsp:txXfrm>
    </dsp:sp>
    <dsp:sp modelId="{0A81DDB4-1FEF-4E4D-9CE4-9204549DC084}">
      <dsp:nvSpPr>
        <dsp:cNvPr id="0" name=""/>
        <dsp:cNvSpPr/>
      </dsp:nvSpPr>
      <dsp:spPr>
        <a:xfrm>
          <a:off x="8067437" y="880863"/>
          <a:ext cx="2443028" cy="1683246"/>
        </a:xfrm>
        <a:prstGeom prst="roundRect">
          <a:avLst/>
        </a:prstGeom>
        <a:blipFill>
          <a:blip xmlns:r="http://schemas.openxmlformats.org/officeDocument/2006/relationships" r:embed="rId4"/>
          <a:srcRect/>
          <a:stretch>
            <a:fillRect t="-1000" b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6AD9BB-4281-214E-B2CB-E643C3528D09}">
      <dsp:nvSpPr>
        <dsp:cNvPr id="0" name=""/>
        <dsp:cNvSpPr/>
      </dsp:nvSpPr>
      <dsp:spPr>
        <a:xfrm>
          <a:off x="8067437" y="2564110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Consistent</a:t>
          </a:r>
        </a:p>
      </dsp:txBody>
      <dsp:txXfrm>
        <a:off x="8067437" y="2564110"/>
        <a:ext cx="2443028" cy="9063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77F3C-46A0-D94B-AD58-D595E1B71C46}">
      <dsp:nvSpPr>
        <dsp:cNvPr id="0" name=""/>
        <dsp:cNvSpPr/>
      </dsp:nvSpPr>
      <dsp:spPr>
        <a:xfrm>
          <a:off x="4544094" y="1266"/>
          <a:ext cx="1427410" cy="92781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Assessment </a:t>
          </a:r>
        </a:p>
      </dsp:txBody>
      <dsp:txXfrm>
        <a:off x="4589386" y="46558"/>
        <a:ext cx="1336826" cy="837232"/>
      </dsp:txXfrm>
    </dsp:sp>
    <dsp:sp modelId="{B577CE7D-4C5C-8A40-B662-EDC3F7D91E3D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762497" y="235865"/>
              </a:moveTo>
              <a:arcTo wR="1856803" hR="1856803" stAng="17951648" swAng="1214376"/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739D8D-D172-6947-9C22-0EBB42D939E1}">
      <dsp:nvSpPr>
        <dsp:cNvPr id="0" name=""/>
        <dsp:cNvSpPr/>
      </dsp:nvSpPr>
      <dsp:spPr>
        <a:xfrm>
          <a:off x="6310020" y="1284286"/>
          <a:ext cx="1427410" cy="927816"/>
        </a:xfrm>
        <a:prstGeom prst="roundRect">
          <a:avLst/>
        </a:prstGeom>
        <a:solidFill>
          <a:schemeClr val="accent3">
            <a:hueOff val="1029291"/>
            <a:satOff val="6178"/>
            <a:lumOff val="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Diagnostic </a:t>
          </a:r>
        </a:p>
      </dsp:txBody>
      <dsp:txXfrm>
        <a:off x="6355312" y="1329578"/>
        <a:ext cx="1336826" cy="837232"/>
      </dsp:txXfrm>
    </dsp:sp>
    <dsp:sp modelId="{C6FBE773-A6DA-A541-8FAB-CCE1D234DF21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709188" y="1984834"/>
              </a:moveTo>
              <a:arcTo wR="1856803" hR="1856803" stAng="21837228" swAng="1361922"/>
            </a:path>
          </a:pathLst>
        </a:custGeom>
        <a:noFill/>
        <a:ln w="12700" cap="flat" cmpd="sng" algn="ctr">
          <a:solidFill>
            <a:schemeClr val="accent3">
              <a:hueOff val="1029291"/>
              <a:satOff val="6178"/>
              <a:lumOff val="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C60A3-F5E0-6647-917A-8A6166F2DF92}">
      <dsp:nvSpPr>
        <dsp:cNvPr id="0" name=""/>
        <dsp:cNvSpPr/>
      </dsp:nvSpPr>
      <dsp:spPr>
        <a:xfrm>
          <a:off x="5635496" y="3360256"/>
          <a:ext cx="1427410" cy="927816"/>
        </a:xfrm>
        <a:prstGeom prst="roundRect">
          <a:avLst/>
        </a:prstGeom>
        <a:solidFill>
          <a:schemeClr val="accent3">
            <a:hueOff val="2058582"/>
            <a:satOff val="12356"/>
            <a:lumOff val="941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Set Targets</a:t>
          </a:r>
        </a:p>
      </dsp:txBody>
      <dsp:txXfrm>
        <a:off x="5680788" y="3405548"/>
        <a:ext cx="1336826" cy="837232"/>
      </dsp:txXfrm>
    </dsp:sp>
    <dsp:sp modelId="{3CA0D17E-BAD3-124F-B47E-E940198103E9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085494" y="3699470"/>
              </a:moveTo>
              <a:arcTo wR="1856803" hR="1856803" stAng="4975518" swAng="848965"/>
            </a:path>
          </a:pathLst>
        </a:custGeom>
        <a:noFill/>
        <a:ln w="12700" cap="flat" cmpd="sng" algn="ctr">
          <a:solidFill>
            <a:schemeClr val="accent3">
              <a:hueOff val="2058582"/>
              <a:satOff val="12356"/>
              <a:lumOff val="941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B50E98-C259-6947-804D-43ECAF0A6F26}">
      <dsp:nvSpPr>
        <dsp:cNvPr id="0" name=""/>
        <dsp:cNvSpPr/>
      </dsp:nvSpPr>
      <dsp:spPr>
        <a:xfrm>
          <a:off x="3452692" y="3360256"/>
          <a:ext cx="1427410" cy="927816"/>
        </a:xfrm>
        <a:prstGeom prst="roundRect">
          <a:avLst/>
        </a:prstGeom>
        <a:solidFill>
          <a:schemeClr val="accent3">
            <a:hueOff val="3087872"/>
            <a:satOff val="18534"/>
            <a:lumOff val="1411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Track Short Term</a:t>
          </a:r>
        </a:p>
      </dsp:txBody>
      <dsp:txXfrm>
        <a:off x="3497984" y="3405548"/>
        <a:ext cx="1336826" cy="837232"/>
      </dsp:txXfrm>
    </dsp:sp>
    <dsp:sp modelId="{EFEBED0B-B137-2946-A7E6-D76E767D3BB5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197297" y="2689725"/>
              </a:moveTo>
              <a:arcTo wR="1856803" hR="1856803" stAng="9200850" swAng="1361922"/>
            </a:path>
          </a:pathLst>
        </a:custGeom>
        <a:noFill/>
        <a:ln w="12700" cap="flat" cmpd="sng" algn="ctr">
          <a:solidFill>
            <a:schemeClr val="accent3">
              <a:hueOff val="3087872"/>
              <a:satOff val="18534"/>
              <a:lumOff val="1411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002D02-A6E2-6C4B-8B8C-D1B2A2A4E89B}">
      <dsp:nvSpPr>
        <dsp:cNvPr id="0" name=""/>
        <dsp:cNvSpPr/>
      </dsp:nvSpPr>
      <dsp:spPr>
        <a:xfrm>
          <a:off x="2778169" y="1284286"/>
          <a:ext cx="1427410" cy="927816"/>
        </a:xfrm>
        <a:prstGeom prst="round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Track Long Term </a:t>
          </a:r>
        </a:p>
      </dsp:txBody>
      <dsp:txXfrm>
        <a:off x="2823461" y="1329578"/>
        <a:ext cx="1336826" cy="837232"/>
      </dsp:txXfrm>
    </dsp:sp>
    <dsp:sp modelId="{9FBF5889-1A0C-BD4E-AB23-BBDBD159C99F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446274" y="649274"/>
              </a:moveTo>
              <a:arcTo wR="1856803" hR="1856803" stAng="13233976" swAng="1214376"/>
            </a:path>
          </a:pathLst>
        </a:custGeom>
        <a:noFill/>
        <a:ln w="12700" cap="flat" cmpd="sng" algn="ctr">
          <a:solidFill>
            <a:schemeClr val="accent3">
              <a:hueOff val="4117163"/>
              <a:satOff val="24712"/>
              <a:lumOff val="1882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3BAE9-A356-9B4D-93D5-88BF2D623FE0}" type="datetimeFigureOut">
              <a:rPr lang="en-DE" smtClean="0"/>
              <a:t>09/09/2026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22ED1-E0C0-0E49-AA64-96EE31AA0EA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69208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DE" dirty="0"/>
              <a:t>ell more, but how, to whom, where, at what price, etc… Gorowth amnitions, are the same in all your organization, local, global, etc…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22ED1-E0C0-0E49-AA64-96EE31AA0EAF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38623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Bring the importance of this concept from the product perspective and for the brand perspective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22ED1-E0C0-0E49-AA64-96EE31AA0EAF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54695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22ED1-E0C0-0E49-AA64-96EE31AA0EAF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61286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Mental Availability</a:t>
            </a:r>
            <a:r>
              <a:rPr lang="en-D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maps the complex web of memory structures. It looks at the </a:t>
            </a:r>
            <a:r>
              <a:rPr lang="en-DE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quantity</a:t>
            </a:r>
            <a:r>
              <a:rPr lang="en-D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DE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en-D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 </a:t>
            </a:r>
            <a:r>
              <a:rPr lang="en-DE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freshness</a:t>
            </a:r>
            <a:r>
              <a:rPr lang="en-D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of the associations a consumer has with a brand across many different buying scenarios. A brand with high mental availability has built robust "hooks" in the consumer's mind, making it easy to retrieve exactly when a specific need arises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22ED1-E0C0-0E49-AA64-96EE31AA0EAF}" type="slidenum">
              <a:rPr lang="en-DE" smtClean="0"/>
              <a:t>10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82658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22ED1-E0C0-0E49-AA64-96EE31AA0EAF}" type="slidenum">
              <a:rPr lang="en-DE" smtClean="0"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85709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B16CE-13B6-187C-F030-F600BA96C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2526E-1D69-D903-11C3-37299A6C7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7EFC8-5C76-A3B5-6140-FEAD47647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7BCC50-6579-22E0-A38D-3B6A36B558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22ED1-E0C0-0E49-AA64-96EE31AA0EAF}" type="slidenum">
              <a:rPr lang="en-DE" smtClean="0"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73130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7E60D-7362-978E-F8D1-62EB8D414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14EA1F-A905-2A16-AC78-68F1F900E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A39E26-AD26-7A3F-6BF4-BBB2BA0D5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Mental Availability</a:t>
            </a:r>
            <a:r>
              <a:rPr lang="en-DE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maps the complex web of memory structures. It looks at the </a:t>
            </a:r>
            <a:r>
              <a:rPr lang="en-DE" sz="1200" b="0" i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quantity</a:t>
            </a:r>
            <a:r>
              <a:rPr lang="en-DE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DE" sz="1200" b="0" i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en-DE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 </a:t>
            </a:r>
            <a:r>
              <a:rPr lang="en-DE" sz="1200" b="0" i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freshness</a:t>
            </a:r>
            <a:r>
              <a:rPr lang="en-DE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of the associations a consumer has with a brand across many different buying scenarios. A brand with high mental availability has built robust "hooks" in the consumer's mind, making it easy to retrieve exactly when a specific need arises</a:t>
            </a:r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1EACF-9862-E3A3-3602-35E89EAD4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22ED1-E0C0-0E49-AA64-96EE31AA0EAF}" type="slidenum">
              <a:rPr lang="en-DE" smtClean="0"/>
              <a:t>13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72106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A211C-CEE7-424A-9327-65CCD97D89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3D9448-7530-82F7-72D0-9CBB1F6C7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E05E2-59FE-2B71-1527-D397DE200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6DC1-EBC7-7D43-9A50-372C114A82C5}" type="datetime1">
              <a:rPr lang="de-DE" smtClean="0"/>
              <a:t>09.09.2026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37C75-8B24-88F0-92A6-004E7B31B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E1DA4-50F3-4F58-F325-36024C54C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00032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423E7-D05D-377C-D4E0-B051277A9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9144-0CBC-88AA-D566-FC7C8DBE1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678FA-FEBC-48FC-B15B-621C200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9668-3492-8549-858D-E30714DD2A03}" type="datetime1">
              <a:rPr lang="de-DE" smtClean="0"/>
              <a:t>09.09.2026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4C037-0881-1CBD-1206-2F2A2DA0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B3EEE-CE66-FB16-AFB7-F1C520C5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2068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EAB85-0E73-6572-1CCF-DC8061604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7ED99-3FE7-2A15-6F28-43EB14250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9FF6F-866C-0667-5FFA-B9B71817E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A9CB-10EE-0149-A44F-928D1C233AC0}" type="datetime1">
              <a:rPr lang="de-DE" smtClean="0"/>
              <a:t>09.09.2026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D74F4-96BD-AF0D-7BD1-FC5A6F5BA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5549E-1AEC-FA5E-22A7-A1886C91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42842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03E47-EAB8-B843-62BA-B6FC3D434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6649C-4453-84FE-7198-7319480231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08A7B-5C0F-E731-C571-5452DFBFB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405E4-E60F-3F08-319F-1DFE1A980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723B-3704-8B44-862C-76D475826EFF}" type="datetime1">
              <a:rPr lang="de-DE" smtClean="0"/>
              <a:t>09.09.2026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0FB8D5-29ED-48FE-16C6-15C67DB2E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CF814-3090-5A0F-EA23-5821DDEC7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95191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5D6A-4E85-BDC5-062F-A2CC2307A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047BF-2FFE-1FF2-6FCC-744BCD293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FFF7A7-9605-05FA-1263-45389FC2B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7185A-A5E4-CDFC-01AA-CF47E0F7C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403F6-5369-AA0D-ADE1-1A2A8B45A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44E587-9D49-8ADE-A38A-D57DC504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7452-0E5A-5447-A1FF-59C4C6C5D309}" type="datetime1">
              <a:rPr lang="de-DE" smtClean="0"/>
              <a:t>09.09.2026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AE632-8FBE-32E6-82D4-F526E2D4F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0C314E-99F1-8046-48F7-FD1A92ACE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94416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3B098-3C35-627A-CA2F-33304EF3D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FBEEB2-710D-86AB-3ECD-E38AAECC8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E1142-083A-6549-9C06-597BF25FA667}" type="datetime1">
              <a:rPr lang="de-DE" smtClean="0"/>
              <a:t>09.09.2026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1E109E-DD48-4EE1-A79D-4A3168A50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98133-FF2C-68B8-DEF2-0BAA14693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784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C667C2-D7A1-BA56-7EAB-C192DC8B2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3D72-185D-AE4D-8E85-0A44A2D2CAFC}" type="datetime1">
              <a:rPr lang="de-DE" smtClean="0"/>
              <a:t>09.09.2026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B12D95-F4DE-2839-A9C4-879AF6E7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9E8BD-6D47-15D6-1C02-E9460A41D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9125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B7546-49BF-A951-D490-B256F919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D6A28-66B6-B36A-5607-37FBDFBFC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E30FA-6977-B239-78D6-049B05092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130B90-CC8A-4DA8-6548-E1B68EAE8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EB3BB-D0AC-8144-967E-6D1F59109434}" type="datetime1">
              <a:rPr lang="de-DE" smtClean="0"/>
              <a:t>09.09.2026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AC440F-D2AC-1A8C-8759-AA788DBA2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30F0FD-ADE1-8436-0CA1-F50E94D3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3235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2093-936D-4C20-3BEE-B1191DF39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EEDB81-B28F-7AE3-DC09-2932AA38E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16A5C-CA54-1C61-9955-7FF0D32003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54006-ECBD-C425-BB05-0D3DCC31F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D010C-B954-3A40-A899-C38F48966271}" type="datetime1">
              <a:rPr lang="de-DE" smtClean="0"/>
              <a:t>09.09.2026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99311-6D07-9840-D930-75E3164A2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0FF83-DD86-B96F-E9AF-19EBF766D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57920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3AA89-C85A-F40A-61C0-3C830A085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F86B0D-BB72-A615-C3DC-10BFC2569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EC4B-AB5A-8066-7A1F-2CCE8EB65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48FA-32AD-A347-9599-197540ED402E}" type="datetime1">
              <a:rPr lang="de-DE" smtClean="0"/>
              <a:t>09.09.2026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1F98C-DBDC-3FA7-F90A-75F1A1D5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2218F-DD74-004E-79B6-CE3C3AC79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52047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07538B-4372-31D9-950D-CD9EF130C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BD6E00-693D-7544-EF13-F52489A4E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A32D7-5B5F-C67C-74FA-1774F4522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26666-393D-8848-94F1-80C8EB98977F}" type="datetime1">
              <a:rPr lang="de-DE" smtClean="0"/>
              <a:t>09.09.2026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0FB92-E1CF-6C74-6D06-8A9D1993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1E6FB-0364-2C0A-E48B-8C6CE5E73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140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2FE0-379B-F3D6-1DD4-2A40DEFE8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5B2F0-BA97-2462-8413-5B574E3D0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5362-B87B-7036-216A-6CD6BECF1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AFC460-B512-9D43-B385-13AF8C15267B}" type="datetime1">
              <a:rPr lang="de-DE" smtClean="0"/>
              <a:t>09.09.2026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13535-F0CF-9273-E277-7E0EBF95D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AFF04-7C54-31BB-0A50-80AD79285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2805E6-926C-2243-A336-6F3F9CEF45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21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blog.keliweb.it/2016/07/strategia-di-web-marketing-e-brand-reputation/" TargetMode="External"/><Relationship Id="rId7" Type="http://schemas.openxmlformats.org/officeDocument/2006/relationships/hyperlink" Target="https://www.flickr.com/photos/fanofretail/40829821634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reel/DTb0DwElNpL/?utm_source=ig_web_button_share_sheet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reel/DTb0DwElNpL/?utm_source=ig_web_button_share_shee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5CC50F2E-EF04-4D7A-A09C-5AEF6E5EA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760E64-5A41-72D1-579F-DC5F0A170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4507" y="18087"/>
            <a:ext cx="4617491" cy="5468314"/>
          </a:xfrm>
          <a:prstGeom prst="rect">
            <a:avLst/>
          </a:prstGeom>
          <a:ln>
            <a:noFill/>
          </a:ln>
          <a:effectLst>
            <a:outerShdw blurRad="635000" dist="254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304DB1-85C0-2C56-2AF7-2B0577E0F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9475" y="684945"/>
            <a:ext cx="3520854" cy="4311383"/>
          </a:xfrm>
        </p:spPr>
        <p:txBody>
          <a:bodyPr anchor="ctr">
            <a:normAutofit/>
          </a:bodyPr>
          <a:lstStyle/>
          <a:p>
            <a:pPr algn="l"/>
            <a:r>
              <a:rPr lang="en-DE" sz="4000"/>
              <a:t>A bit of FMCG Tricks to Influece 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CA906-427E-C09A-3F1D-05AF3DF18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9475" y="5856941"/>
            <a:ext cx="3520854" cy="676071"/>
          </a:xfrm>
        </p:spPr>
        <p:txBody>
          <a:bodyPr anchor="ctr">
            <a:normAutofit/>
          </a:bodyPr>
          <a:lstStyle/>
          <a:p>
            <a:pPr algn="l"/>
            <a:r>
              <a:rPr lang="en-DE" sz="2000"/>
              <a:t>Fernando C</a:t>
            </a:r>
            <a:r>
              <a:rPr lang="en-GB" sz="2000" dirty="0"/>
              <a:t>o</a:t>
            </a:r>
            <a:r>
              <a:rPr lang="en-DE" sz="2000"/>
              <a:t>bos </a:t>
            </a:r>
          </a:p>
        </p:txBody>
      </p:sp>
      <p:pic>
        <p:nvPicPr>
          <p:cNvPr id="6" name="Picture 5" descr="Dart on a dartboard">
            <a:extLst>
              <a:ext uri="{FF2B5EF4-FFF2-40B4-BE49-F238E27FC236}">
                <a16:creationId xmlns:a16="http://schemas.microsoft.com/office/drawing/2014/main" id="{5A78C544-6CCA-CE8A-B443-057B1B9D66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03" r="-1" b="-1"/>
          <a:stretch>
            <a:fillRect/>
          </a:stretch>
        </p:blipFill>
        <p:spPr>
          <a:xfrm>
            <a:off x="-2" y="10"/>
            <a:ext cx="7571799" cy="685798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1A2BD-F7F4-96B7-8186-28746AC87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65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rgbClr val="FFFFFF"/>
                </a:solidFill>
              </a:rPr>
              <a:t>Copy Right - Fer Cobos </a:t>
            </a:r>
            <a:endParaRPr lang="en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191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F6007-4616-9F36-ECE9-AD5732E68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GB" dirty="0"/>
              <a:t>W</a:t>
            </a:r>
            <a:r>
              <a:rPr lang="en-DE"/>
              <a:t>ho am I?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8789B685-557E-0C0B-9A26-90B692A3B2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39291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CE29C96-569E-AB0B-99E7-9812CF1EFFA1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5BB07D4-E85D-108D-0E69-72CDDA5C7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56473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46B8C-0F51-9D48-6326-0671BAF92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9E549-372F-A2A0-B072-C60DAAF6D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/>
              <a:t>The final objective of every business is to grow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311196-575D-DF8A-28F0-00E61F180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60224" y="1825625"/>
            <a:ext cx="5871552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62BE53-475A-D1E6-05F4-9365F286F1A9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78383D2-7282-E902-741A-379F453B2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8726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E4E44-F15D-95F4-E19A-B6E259194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BADD3-2F98-8E2E-F2D5-9225EB08B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/>
              <a:t>Measurment is key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867C8-FF19-10BC-B522-A83DFCD68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To bring growth is imperative to have a proper measurement, and the key metric to track is </a:t>
            </a:r>
            <a:r>
              <a:rPr lang="en-DE" b="1" u="sng" dirty="0">
                <a:solidFill>
                  <a:srgbClr val="7030A0"/>
                </a:solidFill>
              </a:rPr>
              <a:t>PENETRATION</a:t>
            </a:r>
            <a:r>
              <a:rPr lang="en-DE" dirty="0"/>
              <a:t>.</a:t>
            </a:r>
          </a:p>
          <a:p>
            <a:pPr marL="0" indent="0">
              <a:buNone/>
            </a:pPr>
            <a:endParaRPr lang="en-DE" dirty="0"/>
          </a:p>
          <a:p>
            <a:pPr marL="0" indent="0" algn="ctr">
              <a:buNone/>
            </a:pPr>
            <a:r>
              <a:rPr lang="en-DE" b="1" dirty="0"/>
              <a:t>“House Hold Penetration”</a:t>
            </a:r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r>
              <a:rPr lang="en-DE" dirty="0"/>
              <a:t>“The percentage of households in a defined market that have purchased a specific product at least once within a given time period.”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0353ED-828E-6F2E-D4E2-06026A774A46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D249590-4908-B38A-D0F3-E1DEEE57B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81554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EB367-BCC9-2C92-CC62-24FED60D6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58342-E28C-7073-B4A0-FA872A034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GB" dirty="0"/>
              <a:t>W</a:t>
            </a:r>
            <a:r>
              <a:rPr lang="en-DE"/>
              <a:t>hat does OTC have in comon with FMCG</a:t>
            </a:r>
          </a:p>
        </p:txBody>
      </p:sp>
      <p:pic>
        <p:nvPicPr>
          <p:cNvPr id="5" name="Content Placeholder 4" descr="Strategia di Web Marketing e Brand Reputation • Keliweb Blog">
            <a:extLst>
              <a:ext uri="{FF2B5EF4-FFF2-40B4-BE49-F238E27FC236}">
                <a16:creationId xmlns:a16="http://schemas.microsoft.com/office/drawing/2014/main" id="{4415F301-E698-E289-1465-7A03B3ED0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8184" y="1688272"/>
            <a:ext cx="4450081" cy="2833218"/>
          </a:xfr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A6F03-6DDF-D68E-C91C-C345888E6843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84BC92D-7116-C9CB-5DCA-66271C391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347CA9-5486-E748-FF4D-C57CC6AF58CA}"/>
              </a:ext>
            </a:extLst>
          </p:cNvPr>
          <p:cNvGrpSpPr/>
          <p:nvPr/>
        </p:nvGrpSpPr>
        <p:grpSpPr>
          <a:xfrm>
            <a:off x="4229100" y="3749047"/>
            <a:ext cx="3733800" cy="2526314"/>
            <a:chOff x="5181600" y="4712528"/>
            <a:chExt cx="1384440" cy="914400"/>
          </a:xfrm>
        </p:grpSpPr>
        <p:pic>
          <p:nvPicPr>
            <p:cNvPr id="13" name="Graphic 12" descr="Man with solid fill">
              <a:extLst>
                <a:ext uri="{FF2B5EF4-FFF2-40B4-BE49-F238E27FC236}">
                  <a16:creationId xmlns:a16="http://schemas.microsoft.com/office/drawing/2014/main" id="{C45FFCAE-7282-3F90-C8F2-884FFD0799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81600" y="4712528"/>
              <a:ext cx="914400" cy="914400"/>
            </a:xfrm>
            <a:prstGeom prst="rect">
              <a:avLst/>
            </a:prstGeom>
          </p:spPr>
        </p:pic>
        <p:pic>
          <p:nvPicPr>
            <p:cNvPr id="15" name="Graphic 14" descr="Woman with solid fill">
              <a:extLst>
                <a:ext uri="{FF2B5EF4-FFF2-40B4-BE49-F238E27FC236}">
                  <a16:creationId xmlns:a16="http://schemas.microsoft.com/office/drawing/2014/main" id="{8194E2C8-1779-8405-FC84-DB6A6FE99D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51640" y="4712528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692DEB9-7861-2293-114E-8A7349C37A0B}"/>
              </a:ext>
            </a:extLst>
          </p:cNvPr>
          <p:cNvGrpSpPr/>
          <p:nvPr/>
        </p:nvGrpSpPr>
        <p:grpSpPr>
          <a:xfrm>
            <a:off x="8153400" y="2146590"/>
            <a:ext cx="3493891" cy="2608290"/>
            <a:chOff x="8153400" y="2146590"/>
            <a:chExt cx="3493891" cy="2608290"/>
          </a:xfrm>
        </p:grpSpPr>
        <p:pic>
          <p:nvPicPr>
            <p:cNvPr id="8" name="Picture 7" descr="&quot;store&quot; within a store design... | Several departments in th… | Flickr">
              <a:extLst>
                <a:ext uri="{FF2B5EF4-FFF2-40B4-BE49-F238E27FC236}">
                  <a16:creationId xmlns:a16="http://schemas.microsoft.com/office/drawing/2014/main" id="{F3DB3DAC-6B79-364C-14D1-08976C70B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8153400" y="2146590"/>
              <a:ext cx="2142322" cy="160245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AA1DFDD-55A6-F99E-0786-91C95E3D3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26454" y="3271333"/>
              <a:ext cx="2320837" cy="148354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47871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178D7-0280-0FF9-C0EC-3368EAE48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D2FB88E-6346-78B1-D98A-283B0FC96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E7F1ED6-473D-994E-EB67-C812E7CC7772}"/>
              </a:ext>
            </a:extLst>
          </p:cNvPr>
          <p:cNvSpPr/>
          <p:nvPr/>
        </p:nvSpPr>
        <p:spPr>
          <a:xfrm>
            <a:off x="1046921" y="2335695"/>
            <a:ext cx="3790122" cy="218660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2800" b="1" dirty="0"/>
              <a:t>Physical Availability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1DB421E-61A4-4DD0-67A7-2E3373F73DC4}"/>
              </a:ext>
            </a:extLst>
          </p:cNvPr>
          <p:cNvSpPr/>
          <p:nvPr/>
        </p:nvSpPr>
        <p:spPr>
          <a:xfrm>
            <a:off x="7407965" y="2335695"/>
            <a:ext cx="3790122" cy="2186609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2800" b="1" dirty="0"/>
              <a:t>Mental Availability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2993B42-2093-18F7-DB4C-F4EA0FD0B20D}"/>
              </a:ext>
            </a:extLst>
          </p:cNvPr>
          <p:cNvSpPr/>
          <p:nvPr/>
        </p:nvSpPr>
        <p:spPr>
          <a:xfrm>
            <a:off x="2040834" y="948220"/>
            <a:ext cx="8110331" cy="94090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4000" b="1"/>
              <a:t>Penetration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A5C1CD7-3034-C69A-4FB3-3907759FE5D8}"/>
              </a:ext>
            </a:extLst>
          </p:cNvPr>
          <p:cNvSpPr/>
          <p:nvPr/>
        </p:nvSpPr>
        <p:spPr>
          <a:xfrm>
            <a:off x="4200938" y="4169741"/>
            <a:ext cx="3790122" cy="218660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2800" b="1"/>
              <a:t>Product / Service </a:t>
            </a:r>
          </a:p>
        </p:txBody>
      </p:sp>
    </p:spTree>
    <p:extLst>
      <p:ext uri="{BB962C8B-B14F-4D97-AF65-F5344CB8AC3E}">
        <p14:creationId xmlns:p14="http://schemas.microsoft.com/office/powerpoint/2010/main" val="105514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20DD2-D632-977E-B05C-16E955FC1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197E1-FD85-0E0E-E574-78199EE5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 dirty="0"/>
              <a:t>Physical Availability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FC27B-660D-49F8-71D5-72A8F5789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/>
              <a:t>Is the ease with which a buyer can find and buy a brand/product in their specific buying situation.</a:t>
            </a:r>
          </a:p>
          <a:p>
            <a:endParaRPr lang="en-DE"/>
          </a:p>
          <a:p>
            <a:pPr lvl="1"/>
            <a:r>
              <a:rPr lang="en-DE" b="1"/>
              <a:t>Presence</a:t>
            </a:r>
            <a:r>
              <a:rPr lang="en-DE"/>
              <a:t>: Being sold in the right stores, websites, or sales channels where customers actually shop.</a:t>
            </a:r>
          </a:p>
          <a:p>
            <a:pPr lvl="1"/>
            <a:endParaRPr lang="en-DE"/>
          </a:p>
          <a:p>
            <a:pPr lvl="1"/>
            <a:r>
              <a:rPr lang="en-DE" b="1"/>
              <a:t>Prominence</a:t>
            </a:r>
            <a:r>
              <a:rPr lang="en-DE"/>
              <a:t>: Being easy to see and notice on a shelf or a digital screen through clear branding and good placement.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B8BCD4-E228-9DFC-B154-37051F675DEE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8C4D3CC-7E91-C620-7AD3-F3187FA47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D28E37-88B7-5271-FAF2-4E8CA835A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655" y="184836"/>
            <a:ext cx="1711036" cy="99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5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826E8-69C4-56E3-F402-881290EFB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F5FF0-75AA-F130-FB40-9FC64A809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 dirty="0"/>
              <a:t>Presence and Prominence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539BBE-89DA-3E00-6830-0558DCE82CEA}"/>
              </a:ext>
            </a:extLst>
          </p:cNvPr>
          <p:cNvCxnSpPr>
            <a:cxnSpLocks/>
          </p:cNvCxnSpPr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6F6CACD-AA68-D671-1500-5AA8AC489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3A19FD-837D-A062-2FC9-145F1665A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24" y="2947298"/>
            <a:ext cx="4278301" cy="2636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81B490-94A5-176D-F301-60A2BF638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407" y="2188336"/>
            <a:ext cx="3272269" cy="4154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26BE4E-4919-019B-6446-9B5932592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666" y="1992312"/>
            <a:ext cx="2806700" cy="454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32F347F-924C-6C41-B1CD-6E17E0822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4655" y="184836"/>
            <a:ext cx="1711036" cy="99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7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D25A2-668E-EAE1-0350-F2DC46056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1150C-D445-A8D5-5213-3D0F85066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/>
              <a:t>Physical Availability example of KPIs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2AA19-A4CF-32FB-1063-6F0340954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83829"/>
          </a:xfrm>
        </p:spPr>
        <p:txBody>
          <a:bodyPr/>
          <a:lstStyle/>
          <a:p>
            <a:r>
              <a:rPr lang="en-DE"/>
              <a:t>Is the ease with which a buyer can find and buy a brand/product in their specific buying situation.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06874E-0D8A-87E0-52D5-CF56BCCE878D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C5A561B-E173-0619-9F2E-8E942F894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C556D07-359A-DD61-A65C-77E56C185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419002"/>
              </p:ext>
            </p:extLst>
          </p:nvPr>
        </p:nvGraphicFramePr>
        <p:xfrm>
          <a:off x="4805570" y="3079327"/>
          <a:ext cx="2580860" cy="2491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860">
                  <a:extLst>
                    <a:ext uri="{9D8B030D-6E8A-4147-A177-3AD203B41FA5}">
                      <a16:colId xmlns:a16="http://schemas.microsoft.com/office/drawing/2014/main" val="2598383441"/>
                    </a:ext>
                  </a:extLst>
                </a:gridCol>
              </a:tblGrid>
              <a:tr h="346344">
                <a:tc>
                  <a:txBody>
                    <a:bodyPr/>
                    <a:lstStyle/>
                    <a:p>
                      <a:pPr algn="ctr"/>
                      <a:r>
                        <a:rPr lang="en-DE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Availability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3564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Distribution WD % vs Category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34238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Distribution WD SKU Actuals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8379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 of Shelf 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94543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 of Shelf Digital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10793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Channel Predence 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5005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Channel Predence Digital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736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247B620-5958-E72A-06E3-AAA0FBD6E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655" y="184836"/>
            <a:ext cx="1711036" cy="99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85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3D857-61CF-2079-17BE-A77B84DEB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A3D35-CA21-E9B1-7E6A-5692E7A90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/>
              <a:t>Mental Availability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E9BB2-81A3-904B-10E5-6B3BA0958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/>
              <a:t>Is the ease with which a buyer have in mind our Brand/Product at the specific shopping situation.</a:t>
            </a:r>
          </a:p>
          <a:p>
            <a:pPr lvl="1"/>
            <a:r>
              <a:rPr lang="en-DE" b="1"/>
              <a:t>Category Entry Points (CEPs):</a:t>
            </a:r>
            <a:r>
              <a:rPr lang="en-DE"/>
              <a:t> These are the internal cues, external environments, or consumption contexts that prompt a buyer to look into a category (e.g., "I need a quick afternoon snack," or "I want to buy a thank-you gift"). Higher mental availability means your brand is linked to a wider variety of these situational cues.</a:t>
            </a:r>
          </a:p>
          <a:p>
            <a:pPr lvl="1"/>
            <a:r>
              <a:rPr lang="en-DE" b="1"/>
              <a:t>Distinctive Brand Assets (DBAs):</a:t>
            </a:r>
            <a:r>
              <a:rPr lang="en-DE"/>
              <a:t> These are non-verbal, sensory cues (such as logos, specific colors, catchphrases, or mascots) that help consumers immediately recognize the brand without having to consciously process text.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E920FC-3D7E-3E7C-8A60-EC0C9A7820FC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6CD2ECA-6A07-C5DB-099B-390024AF0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38382B-43A9-650D-2BAC-7FA6F988E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074" y="268348"/>
            <a:ext cx="1711036" cy="99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93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374A8-4D0A-BA58-045D-4FF25FFFB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01600-7B14-556E-7BFB-BC46A80D5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 dirty="0"/>
              <a:t>CEPs = Category Entry Points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979459-6E96-DD82-FD9C-595895556CB4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449CFDC-4D61-7E63-BE5F-AB7A7941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9F0222-5A29-ECF8-C7DF-CDEBA3527BAA}"/>
              </a:ext>
            </a:extLst>
          </p:cNvPr>
          <p:cNvSpPr txBox="1"/>
          <p:nvPr/>
        </p:nvSpPr>
        <p:spPr>
          <a:xfrm>
            <a:off x="3048000" y="516972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hlinkClick r:id="rId3"/>
              </a:rPr>
              <a:t>https://www.instagram.com/reel/DTb0DwElNpL/?utm_source=ig_web_button_share_sheet</a:t>
            </a:r>
            <a:r>
              <a:rPr lang="en-DE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D73FA2-E8F0-6FC4-87EC-CCE2F99B7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76012"/>
            <a:ext cx="2312095" cy="25082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0F95E5-FF3B-189E-D8DC-8DCB9A3E5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955" y="1976012"/>
            <a:ext cx="3945340" cy="25082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BF93B2-4221-AF82-EA69-ED4D8DAA7A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6955" y="1976012"/>
            <a:ext cx="3587004" cy="25082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E33E67-922B-3DB0-45A4-ED4D177992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0074" y="268348"/>
            <a:ext cx="1711036" cy="99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29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84465-2259-9349-E077-873981CD7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39A99-CF6C-04CB-D871-9C46D7A1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 dirty="0"/>
              <a:t>DBAs = Distinctive Brands Assets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F56607-DF94-74D8-7CB7-6F3FD7DE1139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55DE7CC-C059-FC7C-EB1C-1DA77476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043922-944C-582A-F404-7D719563F337}"/>
              </a:ext>
            </a:extLst>
          </p:cNvPr>
          <p:cNvSpPr txBox="1"/>
          <p:nvPr/>
        </p:nvSpPr>
        <p:spPr>
          <a:xfrm>
            <a:off x="3048000" y="516972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hlinkClick r:id="rId3"/>
              </a:rPr>
              <a:t>https://www.instagram.com/reel/DTb0DwElNpL/?utm_source=ig_web_button_share_sheet</a:t>
            </a:r>
            <a:r>
              <a:rPr lang="en-DE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C91EB8-7E87-DF5A-94CE-CB77DCA7E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650" y="2051050"/>
            <a:ext cx="7772400" cy="2631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B11AFC-95A9-C7E0-65E3-2C6F2B5DA6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0074" y="268348"/>
            <a:ext cx="1711036" cy="99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17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C5255-11FD-A514-DE48-62107947E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BCABE-204F-3196-4686-64632194F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/>
              <a:t>Mental Availability example of KPIs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8CC3C-5028-F943-DDD5-AA423091D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77817"/>
          </a:xfrm>
        </p:spPr>
        <p:txBody>
          <a:bodyPr/>
          <a:lstStyle/>
          <a:p>
            <a:r>
              <a:rPr lang="en-DE"/>
              <a:t>Is the ease with which a buyer have in mind our Brand/Product at the specific shopping situation.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6D8293-297B-5EBC-5DA5-804324964038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A945A3A-0958-5B80-350B-454468DE3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F59A46-AA8F-163E-3C3D-20F1B7183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870475"/>
              </p:ext>
            </p:extLst>
          </p:nvPr>
        </p:nvGraphicFramePr>
        <p:xfrm>
          <a:off x="4805570" y="2703442"/>
          <a:ext cx="2580860" cy="3901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860">
                  <a:extLst>
                    <a:ext uri="{9D8B030D-6E8A-4147-A177-3AD203B41FA5}">
                      <a16:colId xmlns:a16="http://schemas.microsoft.com/office/drawing/2014/main" val="253690817"/>
                    </a:ext>
                  </a:extLst>
                </a:gridCol>
              </a:tblGrid>
              <a:tr h="346344">
                <a:tc>
                  <a:txBody>
                    <a:bodyPr/>
                    <a:lstStyle/>
                    <a:p>
                      <a:pPr algn="ctr"/>
                      <a:r>
                        <a:rPr lang="en-DE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Mental Availability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3564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of Mind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34238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Aided Awareness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8379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Spend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94543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Comms Quality / Link 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10793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Reach &amp; Total Reach 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5005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Working A&amp;P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736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Working Media &amp; of A&amp;P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82798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Weeks on Air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609885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 of 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125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 of Search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340371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99646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5574D77-6A45-C061-4F86-9E39D2F05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074" y="268348"/>
            <a:ext cx="1711036" cy="99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47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39C14-5316-A55A-F886-521CD4FA2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EAC10-EF80-0ECB-D3A7-CB99B8436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/>
              <a:t>Product / Service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40D9D-4DC0-59BB-FF8B-126D3CA22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/>
              <a:t>Is to have the right Product and/or Service offer to cover the consumer needs.</a:t>
            </a:r>
          </a:p>
          <a:p>
            <a:endParaRPr lang="en-DE"/>
          </a:p>
          <a:p>
            <a:pPr lvl="1"/>
            <a:r>
              <a:rPr lang="en-DE" b="1"/>
              <a:t>Portfolio</a:t>
            </a:r>
            <a:r>
              <a:rPr lang="en-DE"/>
              <a:t>: Offering the right product sizes, packaging types, and price tiers for different customer needs and selling the right </a:t>
            </a:r>
            <a:r>
              <a:rPr lang="en-DE" u="sng"/>
              <a:t>MIX</a:t>
            </a:r>
            <a:r>
              <a:rPr lang="en-DE"/>
              <a:t>.</a:t>
            </a:r>
          </a:p>
          <a:p>
            <a:pPr lvl="1"/>
            <a:r>
              <a:rPr lang="en-DE" b="1"/>
              <a:t>Innovation: </a:t>
            </a:r>
            <a:r>
              <a:rPr lang="en-DE"/>
              <a:t>To bring the proper ammount of new news within the category context.</a:t>
            </a:r>
          </a:p>
          <a:p>
            <a:pPr lvl="1"/>
            <a:r>
              <a:rPr lang="en-DE" b="1"/>
              <a:t>Superiority: </a:t>
            </a:r>
            <a:r>
              <a:rPr lang="en-DE"/>
              <a:t>Being percived with enough better quality against your competitors to encourage a purchase at the given price.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23DAE5-440F-082A-90E3-2CB747DD45BB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67B7CB6-FDCC-9FBE-88A0-21091259A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944B7A-EADD-5F87-BD63-327B014FC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670" y="184845"/>
            <a:ext cx="1711021" cy="99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32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1101-9091-2FAF-9E09-C50D5C80D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13757-5C55-49F3-3B4E-54A02615F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 dirty="0"/>
              <a:t>Product 360º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E7EDB7-F5D0-DE85-DC52-D2EE3CF7D209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E1F4BB3-6520-AD16-8F4E-34C9CC1CC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DF560C-00E5-FA31-AB50-46DDB5252A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46" t="22256" r="35757" b="29259"/>
          <a:stretch>
            <a:fillRect/>
          </a:stretch>
        </p:blipFill>
        <p:spPr>
          <a:xfrm rot="5400000">
            <a:off x="4285706" y="2929409"/>
            <a:ext cx="3408216" cy="2493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E2BBB8-3185-41EB-8CC8-EB93A27D62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22" t="7934" r="46834" b="7084"/>
          <a:stretch>
            <a:fillRect/>
          </a:stretch>
        </p:blipFill>
        <p:spPr>
          <a:xfrm rot="5400000">
            <a:off x="1461263" y="575538"/>
            <a:ext cx="1676396" cy="4371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63A61D-A8DB-1EC7-CFD7-047DB26D1B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06" t="13813" r="44576" b="8881"/>
          <a:stretch>
            <a:fillRect/>
          </a:stretch>
        </p:blipFill>
        <p:spPr>
          <a:xfrm rot="5400000">
            <a:off x="865517" y="3181601"/>
            <a:ext cx="2867888" cy="3976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AA1EA-FAA7-FE7B-5D70-95FAE708FA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701" t="15921" r="40299" b="6233"/>
          <a:stretch>
            <a:fillRect/>
          </a:stretch>
        </p:blipFill>
        <p:spPr>
          <a:xfrm rot="5400000">
            <a:off x="8329895" y="3167745"/>
            <a:ext cx="2743201" cy="4003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D4B66EB-B602-10DE-CE62-63C512E4BE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827" t="8749" r="36224" b="3857"/>
          <a:stretch>
            <a:fillRect/>
          </a:stretch>
        </p:blipFill>
        <p:spPr>
          <a:xfrm rot="5400000">
            <a:off x="8632109" y="224644"/>
            <a:ext cx="2396838" cy="4495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7A6DE4-14DE-F857-82FD-D657376778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4670" y="184845"/>
            <a:ext cx="1711021" cy="99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1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CA1FE-0555-A6BF-712F-C0BCD7CEC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7D15C-6700-972D-88F4-D128A2D11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/>
              <a:t>Product / Service example of KPIs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CDB67-4AD8-55B0-62C6-092F8CF61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0820"/>
          </a:xfrm>
        </p:spPr>
        <p:txBody>
          <a:bodyPr/>
          <a:lstStyle/>
          <a:p>
            <a:r>
              <a:rPr lang="en-DE"/>
              <a:t>Is to have the right Product and/or Service offer to cover the consumer needs.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914C8D-FC05-1BD6-5BC0-A9EFD21D81B8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BD38A49-AC03-DC71-DCF4-229DB955B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735A6A-5108-EA97-7CA8-1A74834C8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263288"/>
              </p:ext>
            </p:extLst>
          </p:nvPr>
        </p:nvGraphicFramePr>
        <p:xfrm>
          <a:off x="4805570" y="3026318"/>
          <a:ext cx="2580860" cy="1973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860">
                  <a:extLst>
                    <a:ext uri="{9D8B030D-6E8A-4147-A177-3AD203B41FA5}">
                      <a16:colId xmlns:a16="http://schemas.microsoft.com/office/drawing/2014/main" val="1393603190"/>
                    </a:ext>
                  </a:extLst>
                </a:gridCol>
              </a:tblGrid>
              <a:tr h="346344">
                <a:tc>
                  <a:txBody>
                    <a:bodyPr/>
                    <a:lstStyle/>
                    <a:p>
                      <a:pPr algn="ctr"/>
                      <a:r>
                        <a:rPr lang="en-DE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3564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Superiority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34238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Innovation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8379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94543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 Sales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10793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Gross Profit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5005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97964AC-CED2-63E5-E095-74B84BDA2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670" y="184845"/>
            <a:ext cx="1711021" cy="99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23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68904-7EB9-F136-844B-9CF1A8C0D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2581C-79D3-CBF8-F381-669308CE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/>
              <a:t>Brand Building Principles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8AE55D-EF44-183A-64B0-34EEF2341F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51811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15D98B-44FA-7817-A6CE-07B8E6BF582C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D029271-FAFA-72DF-A794-62623F908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29F53-C3BE-A4BC-7C04-EF6F73B252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7418" y="232606"/>
            <a:ext cx="1711036" cy="9924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112A8A-A28F-FF24-44C5-81C44FCD6A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5437" y="232606"/>
            <a:ext cx="1711036" cy="9924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2731EE-17E1-1762-B5C2-9534FA612A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1435" y="1059556"/>
            <a:ext cx="1711021" cy="99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21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497D0-C049-AED1-20DF-4FDDD661A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A6924-8B99-0765-18D7-7C1D12933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0626"/>
          </a:xfrm>
        </p:spPr>
        <p:txBody>
          <a:bodyPr/>
          <a:lstStyle/>
          <a:p>
            <a:r>
              <a:rPr lang="en-DE" dirty="0"/>
              <a:t>To grow - Set Targets and Track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DAA13E-CD35-94C4-9C9E-8661D2A9DA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235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EE2E94-216A-BB2E-97E1-7B30BF8F94B5}"/>
              </a:ext>
            </a:extLst>
          </p:cNvPr>
          <p:cNvCxnSpPr/>
          <p:nvPr/>
        </p:nvCxnSpPr>
        <p:spPr>
          <a:xfrm>
            <a:off x="463826" y="1688272"/>
            <a:ext cx="723568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C832E6-9495-2C5D-EDAB-DB4D0C9B2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 Right - Fer Cobos </a:t>
            </a:r>
            <a:endParaRPr lang="en-DE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74E3FC-1B66-7AE9-D4BA-05242D8A6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055162"/>
              </p:ext>
            </p:extLst>
          </p:nvPr>
        </p:nvGraphicFramePr>
        <p:xfrm>
          <a:off x="261279" y="1958146"/>
          <a:ext cx="2580860" cy="2491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860">
                  <a:extLst>
                    <a:ext uri="{9D8B030D-6E8A-4147-A177-3AD203B41FA5}">
                      <a16:colId xmlns:a16="http://schemas.microsoft.com/office/drawing/2014/main" val="2598383441"/>
                    </a:ext>
                  </a:extLst>
                </a:gridCol>
              </a:tblGrid>
              <a:tr h="346344">
                <a:tc>
                  <a:txBody>
                    <a:bodyPr/>
                    <a:lstStyle/>
                    <a:p>
                      <a:pPr algn="ctr"/>
                      <a:r>
                        <a:rPr lang="en-DE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Availability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3564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Distribution WD % vs Category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34238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Distribution WD SKU Actuals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8379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 of Shelf 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94543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 of Shelf Digital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10793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Channel Predence Physical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5005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Channel Predence Digital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736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9DCA1CC-9769-A238-C2ED-F3B3657703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174906"/>
              </p:ext>
            </p:extLst>
          </p:nvPr>
        </p:nvGraphicFramePr>
        <p:xfrm>
          <a:off x="9349861" y="2050444"/>
          <a:ext cx="2580860" cy="3901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860">
                  <a:extLst>
                    <a:ext uri="{9D8B030D-6E8A-4147-A177-3AD203B41FA5}">
                      <a16:colId xmlns:a16="http://schemas.microsoft.com/office/drawing/2014/main" val="253690817"/>
                    </a:ext>
                  </a:extLst>
                </a:gridCol>
              </a:tblGrid>
              <a:tr h="346344">
                <a:tc>
                  <a:txBody>
                    <a:bodyPr/>
                    <a:lstStyle/>
                    <a:p>
                      <a:pPr algn="ctr"/>
                      <a:r>
                        <a:rPr lang="en-DE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Mental Availability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3564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of Mind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34238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Aided Awareness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8379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Spend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94543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Comms Quality / Link 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10793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Reach &amp; Total Reach 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5005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Working A&amp;P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736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Working Media &amp; of A&amp;P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82798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Weeks on Air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609885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 of 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125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 of Search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340371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99646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947F69E-7DDE-3CC9-E87C-01173BA4F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232380"/>
              </p:ext>
            </p:extLst>
          </p:nvPr>
        </p:nvGraphicFramePr>
        <p:xfrm>
          <a:off x="261279" y="4719184"/>
          <a:ext cx="2580860" cy="1973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860">
                  <a:extLst>
                    <a:ext uri="{9D8B030D-6E8A-4147-A177-3AD203B41FA5}">
                      <a16:colId xmlns:a16="http://schemas.microsoft.com/office/drawing/2014/main" val="1393603190"/>
                    </a:ext>
                  </a:extLst>
                </a:gridCol>
              </a:tblGrid>
              <a:tr h="346344">
                <a:tc>
                  <a:txBody>
                    <a:bodyPr/>
                    <a:lstStyle/>
                    <a:p>
                      <a:pPr algn="ctr"/>
                      <a:r>
                        <a:rPr lang="en-DE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3564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Superiority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34238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Innovation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8379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 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94543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r>
                        <a:rPr lang="en-DE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 Sales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10793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Gross Profit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5005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91AA399-940A-1709-E127-F1039E0B1FE1}"/>
              </a:ext>
            </a:extLst>
          </p:cNvPr>
          <p:cNvSpPr txBox="1"/>
          <p:nvPr/>
        </p:nvSpPr>
        <p:spPr>
          <a:xfrm>
            <a:off x="5572459" y="3802980"/>
            <a:ext cx="1047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dirty="0"/>
              <a:t>Planning</a:t>
            </a:r>
          </a:p>
          <a:p>
            <a:pPr algn="ctr"/>
            <a:r>
              <a:rPr lang="en-DE" dirty="0"/>
              <a:t>Process </a:t>
            </a:r>
          </a:p>
        </p:txBody>
      </p:sp>
    </p:spTree>
    <p:extLst>
      <p:ext uri="{BB962C8B-B14F-4D97-AF65-F5344CB8AC3E}">
        <p14:creationId xmlns:p14="http://schemas.microsoft.com/office/powerpoint/2010/main" val="2480779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A6F24A-B090-F781-26CB-F6A79D096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F052FB8-5B1F-B33A-5627-70A6F989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Copy Right - Fer Cobos 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DC50AE-A00D-834D-AF61-B1772E2BC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537" y="643467"/>
            <a:ext cx="6172925" cy="5571065"/>
          </a:xfrm>
          <a:prstGeom prst="rect">
            <a:avLst/>
          </a:prstGeom>
          <a:ln>
            <a:noFill/>
          </a:ln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0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</Words>
  <Application>Microsoft Office PowerPoint</Application>
  <PresentationFormat>Widescreen</PresentationFormat>
  <Paragraphs>140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A bit of FMCG Tricks to Influece Growth</vt:lpstr>
      <vt:lpstr>Who am I?</vt:lpstr>
      <vt:lpstr>The final objective of every business is to grow</vt:lpstr>
      <vt:lpstr>Measurment is key </vt:lpstr>
      <vt:lpstr>What does OTC have in comon with FMCG</vt:lpstr>
      <vt:lpstr>PowerPoint Presentation</vt:lpstr>
      <vt:lpstr>Physical Availability </vt:lpstr>
      <vt:lpstr>Presence and Prominence </vt:lpstr>
      <vt:lpstr>Physical Availability example of KPIs </vt:lpstr>
      <vt:lpstr>Mental Availability </vt:lpstr>
      <vt:lpstr>CEPs = Category Entry Points</vt:lpstr>
      <vt:lpstr>DBAs = Distinctive Brands Assets </vt:lpstr>
      <vt:lpstr>Mental Availability example of KPIs </vt:lpstr>
      <vt:lpstr>Product / Service </vt:lpstr>
      <vt:lpstr>Product 360º</vt:lpstr>
      <vt:lpstr>Product / Service example of KPIs </vt:lpstr>
      <vt:lpstr>Brand Building Principles </vt:lpstr>
      <vt:lpstr>To grow - Set Targets and Track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Fernando Cobos Uribe</dc:creator>
  <cp:lastModifiedBy>Kristina Dutchak</cp:lastModifiedBy>
  <cp:revision>8</cp:revision>
  <dcterms:created xsi:type="dcterms:W3CDTF">2026-09-03T09:56:16Z</dcterms:created>
  <dcterms:modified xsi:type="dcterms:W3CDTF">2026-09-09T05:48:56Z</dcterms:modified>
</cp:coreProperties>
</file>