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59" r:id="rId6"/>
    <p:sldId id="269" r:id="rId7"/>
    <p:sldId id="261" r:id="rId8"/>
    <p:sldId id="263" r:id="rId9"/>
    <p:sldId id="260" r:id="rId10"/>
    <p:sldId id="262" r:id="rId11"/>
    <p:sldId id="264" r:id="rId12"/>
    <p:sldId id="266" r:id="rId13"/>
  </p:sldIdLst>
  <p:sldSz cx="12192000" cy="6858000"/>
  <p:notesSz cx="6858000" cy="9144000"/>
  <p:embeddedFontLst>
    <p:embeddedFont>
      <p:font typeface="Play" pitchFamily="2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iuhpX3tLwfkPhPu8oUGfOEn5jb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6"/>
    <p:restoredTop sz="94710"/>
  </p:normalViewPr>
  <p:slideViewPr>
    <p:cSldViewPr snapToGrid="0">
      <p:cViewPr>
        <p:scale>
          <a:sx n="148" d="100"/>
          <a:sy n="148" d="100"/>
        </p:scale>
        <p:origin x="24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86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E988EF48-9BF0-695F-E79C-21F06CD66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16D3B243-1FD5-8341-2F32-ABF572BB66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>
            <a:extLst>
              <a:ext uri="{FF2B5EF4-FFF2-40B4-BE49-F238E27FC236}">
                <a16:creationId xmlns:a16="http://schemas.microsoft.com/office/drawing/2014/main" id="{090CF31A-CCB3-5E7E-F809-31DF2E4DB4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5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4143572D-3917-D83B-D48F-56151935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>
            <a:extLst>
              <a:ext uri="{FF2B5EF4-FFF2-40B4-BE49-F238E27FC236}">
                <a16:creationId xmlns:a16="http://schemas.microsoft.com/office/drawing/2014/main" id="{1A42C22C-55E4-83E5-0FAD-D35EB9115B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>
            <a:extLst>
              <a:ext uri="{FF2B5EF4-FFF2-40B4-BE49-F238E27FC236}">
                <a16:creationId xmlns:a16="http://schemas.microsoft.com/office/drawing/2014/main" id="{42F47341-B6B3-1389-7C4D-E9A4152EED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97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4060e28e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f4060e2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lynx2market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br>
              <a:rPr lang="en-GB" sz="4000" b="1">
                <a:solidFill>
                  <a:srgbClr val="FFFFFF"/>
                </a:solidFill>
              </a:rPr>
            </a:br>
            <a:br>
              <a:rPr lang="en-GB" sz="4000" b="1">
                <a:solidFill>
                  <a:srgbClr val="FFFFFF"/>
                </a:solidFill>
              </a:rPr>
            </a:br>
            <a:r>
              <a:rPr lang="en-GB" sz="4000" b="1">
                <a:solidFill>
                  <a:srgbClr val="FFFFFF"/>
                </a:solidFill>
              </a:rPr>
              <a:t>WELCOME!</a:t>
            </a:r>
            <a:br>
              <a:rPr lang="en-GB" sz="4000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 i="0" u="none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i="0" u="sng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 i="0" u="none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 i="0" u="none" strike="noStrike" cap="none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4462673" y="1329213"/>
            <a:ext cx="7304468" cy="172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4000"/>
              <a:buFont typeface="Arial"/>
              <a:buNone/>
            </a:pPr>
            <a:r>
              <a:rPr lang="en-GB" sz="40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We are happy to see you at our event!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Arial"/>
              <a:buNone/>
            </a:pPr>
            <a:br>
              <a:rPr lang="en-GB" sz="4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5F20B-D355-E6ED-517A-7DF13A589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510" y="2824795"/>
            <a:ext cx="7582316" cy="19480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7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 txBox="1">
            <a:spLocks noGrp="1"/>
          </p:cNvSpPr>
          <p:nvPr>
            <p:ph type="ctrTitle"/>
          </p:nvPr>
        </p:nvSpPr>
        <p:spPr>
          <a:xfrm>
            <a:off x="256225" y="1683750"/>
            <a:ext cx="3500700" cy="23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 cap="none" dirty="0">
                <a:solidFill>
                  <a:srgbClr val="C00000"/>
                </a:solidFill>
              </a:rPr>
              <a:t>SESSIONS</a:t>
            </a:r>
            <a:r>
              <a:rPr lang="en-GB" sz="4000" b="1" cap="none" dirty="0">
                <a:solidFill>
                  <a:schemeClr val="lt1"/>
                </a:solidFill>
              </a:rPr>
              <a:t> &amp; </a:t>
            </a:r>
            <a:r>
              <a:rPr lang="en-GB" sz="3200" b="1" cap="none" dirty="0">
                <a:solidFill>
                  <a:schemeClr val="lt1"/>
                </a:solidFill>
              </a:rPr>
              <a:t>PRESENTATIONS</a:t>
            </a:r>
            <a:endParaRPr sz="3200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4541258" y="239450"/>
            <a:ext cx="6911917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>
                <a:solidFill>
                  <a:srgbClr val="0D384C"/>
                </a:solidFill>
              </a:rPr>
              <a:t>To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attend a session, block the time in your schedule (you can unblock it later). </a:t>
            </a:r>
          </a:p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To add a session:</a:t>
            </a:r>
          </a:p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Go to the 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 tab.</a:t>
            </a:r>
          </a:p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Select Sessions and choose one of interest.</a:t>
            </a:r>
          </a:p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Click the + icon to add it to your schedule.</a:t>
            </a:r>
          </a:p>
          <a:p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p7"/>
          <p:cNvCxnSpPr/>
          <p:nvPr/>
        </p:nvCxnSpPr>
        <p:spPr>
          <a:xfrm>
            <a:off x="7144128" y="4877328"/>
            <a:ext cx="30886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4" name="Google Shape;204;p7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31CFC-DB5F-1C29-847B-DDF49316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196"/>
          <a:stretch>
            <a:fillRect/>
          </a:stretch>
        </p:blipFill>
        <p:spPr>
          <a:xfrm>
            <a:off x="7452990" y="2580237"/>
            <a:ext cx="4262847" cy="3711675"/>
          </a:xfrm>
          <a:prstGeom prst="rect">
            <a:avLst/>
          </a:prstGeom>
        </p:spPr>
      </p:pic>
      <p:cxnSp>
        <p:nvCxnSpPr>
          <p:cNvPr id="203" name="Google Shape;203;p7"/>
          <p:cNvCxnSpPr/>
          <p:nvPr/>
        </p:nvCxnSpPr>
        <p:spPr>
          <a:xfrm>
            <a:off x="7927396" y="4694867"/>
            <a:ext cx="30886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2" name="Google Shape;202;p7"/>
          <p:cNvCxnSpPr>
            <a:cxnSpLocks/>
          </p:cNvCxnSpPr>
          <p:nvPr/>
        </p:nvCxnSpPr>
        <p:spPr>
          <a:xfrm>
            <a:off x="9922908" y="2166065"/>
            <a:ext cx="0" cy="342174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144;p4">
            <a:extLst>
              <a:ext uri="{FF2B5EF4-FFF2-40B4-BE49-F238E27FC236}">
                <a16:creationId xmlns:a16="http://schemas.microsoft.com/office/drawing/2014/main" id="{06B74125-EE7D-44ED-2AB0-9BED5596699F}"/>
              </a:ext>
            </a:extLst>
          </p:cNvPr>
          <p:cNvSpPr/>
          <p:nvPr/>
        </p:nvSpPr>
        <p:spPr>
          <a:xfrm>
            <a:off x="10768973" y="3818175"/>
            <a:ext cx="801539" cy="277090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>
                <a:solidFill>
                  <a:schemeClr val="lt1"/>
                </a:solidFill>
              </a:rPr>
              <a:t>HELP WITH THE PLATFORM</a:t>
            </a:r>
            <a:br>
              <a:rPr lang="en-GB" sz="4000" b="1">
                <a:solidFill>
                  <a:schemeClr val="lt1"/>
                </a:solidFill>
              </a:rPr>
            </a:br>
            <a:endParaRPr sz="4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4726174" y="694776"/>
            <a:ext cx="6089600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Please pay attention to the important menu tab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“FAQs” 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that contains additional tips about navigating the platform.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830C1859-7F34-F533-CFAB-3B41A89C5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748" y="2051956"/>
            <a:ext cx="6452451" cy="2774364"/>
          </a:xfrm>
          <a:prstGeom prst="rect">
            <a:avLst/>
          </a:prstGeom>
        </p:spPr>
      </p:pic>
      <p:cxnSp>
        <p:nvCxnSpPr>
          <p:cNvPr id="4" name="Google Shape;233;p8">
            <a:extLst>
              <a:ext uri="{FF2B5EF4-FFF2-40B4-BE49-F238E27FC236}">
                <a16:creationId xmlns:a16="http://schemas.microsoft.com/office/drawing/2014/main" id="{9E049F2B-49A7-8334-00EC-D3D34CD0A958}"/>
              </a:ext>
            </a:extLst>
          </p:cNvPr>
          <p:cNvCxnSpPr>
            <a:cxnSpLocks/>
          </p:cNvCxnSpPr>
          <p:nvPr/>
        </p:nvCxnSpPr>
        <p:spPr>
          <a:xfrm>
            <a:off x="5296427" y="4527655"/>
            <a:ext cx="304050" cy="1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3" name="Google Shape;233;p8"/>
          <p:cNvCxnSpPr/>
          <p:nvPr/>
        </p:nvCxnSpPr>
        <p:spPr>
          <a:xfrm rot="10800000">
            <a:off x="7635095" y="4080115"/>
            <a:ext cx="0" cy="317519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Google Shape;144;p4">
            <a:extLst>
              <a:ext uri="{FF2B5EF4-FFF2-40B4-BE49-F238E27FC236}">
                <a16:creationId xmlns:a16="http://schemas.microsoft.com/office/drawing/2014/main" id="{C9390D40-AA29-1851-CA14-819AC677FFF5}"/>
              </a:ext>
            </a:extLst>
          </p:cNvPr>
          <p:cNvSpPr/>
          <p:nvPr/>
        </p:nvSpPr>
        <p:spPr>
          <a:xfrm flipV="1">
            <a:off x="9549352" y="3397061"/>
            <a:ext cx="1266421" cy="1387169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/>
          <p:nvPr/>
        </p:nvSpPr>
        <p:spPr>
          <a:xfrm>
            <a:off x="0" y="-42041"/>
            <a:ext cx="12192000" cy="70051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 rot="5400000" flipH="1">
            <a:off x="-1483657" y="1441614"/>
            <a:ext cx="7005144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9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9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 txBox="1">
            <a:spLocks noGrp="1"/>
          </p:cNvSpPr>
          <p:nvPr>
            <p:ph type="ctrTitle"/>
          </p:nvPr>
        </p:nvSpPr>
        <p:spPr>
          <a:xfrm>
            <a:off x="586479" y="1683756"/>
            <a:ext cx="3015704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>
                <a:solidFill>
                  <a:schemeClr val="lt1"/>
                </a:solidFill>
              </a:rPr>
              <a:t>NEED TO GET IN TOUCH?</a:t>
            </a:r>
            <a:br>
              <a:rPr lang="en-GB" sz="4000" b="1">
                <a:solidFill>
                  <a:schemeClr val="lt1"/>
                </a:solidFill>
              </a:rPr>
            </a:br>
            <a:endParaRPr sz="4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4624303" y="1113054"/>
            <a:ext cx="5584434" cy="404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If you can not sign in, access your profile, have difficulty in navigating the platform or need to talk to us, please let us know.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Telephone: +44(0)20 3884 3055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E-mail: </a:t>
            </a:r>
            <a:r>
              <a:rPr lang="en-GB" sz="1800" b="0" i="0" u="sng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We will make every effort to get back to you as soon as we can.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If you need our attention immediately, please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E-mail: 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yricci@lynx2market.com</a:t>
            </a:r>
            <a:endParaRPr sz="1800" b="0" i="0" u="sng" strike="noStrike" cap="none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Get in touch: Mobile: +44 7967824023 (WhatsApp)</a:t>
            </a:r>
            <a:endParaRPr sz="1800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29;p8">
            <a:extLst>
              <a:ext uri="{FF2B5EF4-FFF2-40B4-BE49-F238E27FC236}">
                <a16:creationId xmlns:a16="http://schemas.microsoft.com/office/drawing/2014/main" id="{6C0389EA-E7F3-B5DD-A4F7-A3FB36D2B37F}"/>
              </a:ext>
            </a:extLst>
          </p:cNvPr>
          <p:cNvSpPr/>
          <p:nvPr/>
        </p:nvSpPr>
        <p:spPr>
          <a:xfrm rot="5400000" flipH="1">
            <a:off x="-1410092" y="1515185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56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GB" sz="4000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HOW TO LOG-IN</a:t>
            </a:r>
            <a:br>
              <a:rPr lang="en-GB" sz="4000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4680716" y="622982"/>
            <a:ext cx="681829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D384C"/>
              </a:buClr>
              <a:buSzPts val="1800"/>
              <a:buFont typeface="+mj-lt"/>
              <a:buAutoNum type="arabicPeriod"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Follow the link on the PharmaSynergy </a:t>
            </a:r>
            <a:r>
              <a:rPr lang="en-GB" sz="18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to access the platform.</a:t>
            </a:r>
          </a:p>
          <a:p>
            <a:pPr marL="342900" indent="-342900">
              <a:buClr>
                <a:srgbClr val="0D384C"/>
              </a:buClr>
              <a:buSzPts val="1800"/>
              <a:buFont typeface="+mj-lt"/>
              <a:buAutoNum type="arabicPeriod"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Log in with the </a:t>
            </a:r>
            <a:r>
              <a:rPr lang="en-GB" sz="18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address you used for </a:t>
            </a:r>
            <a:r>
              <a:rPr lang="en-GB" sz="18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registration</a:t>
            </a: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rgbClr val="0D384C"/>
              </a:buClr>
              <a:buSzPts val="1800"/>
              <a:buFont typeface="+mj-lt"/>
              <a:buAutoNum type="arabicPeriod"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When prompted, enter your email and leave the password field blank. An access token will be sent to your email.</a:t>
            </a:r>
          </a:p>
          <a:p>
            <a:pPr marL="342900" indent="-342900">
              <a:buClr>
                <a:srgbClr val="0D384C"/>
              </a:buClr>
              <a:buSzPts val="1800"/>
              <a:buFont typeface="+mj-lt"/>
              <a:buAutoNum type="arabicPeriod"/>
            </a:pPr>
            <a:r>
              <a:rPr lang="en-GB" sz="1800" b="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If you don’t receive the access link, click Reset Password.</a:t>
            </a:r>
            <a:endParaRPr sz="1800" b="0" i="0" u="none" strike="noStrike" cap="none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 rot="10800000">
            <a:off x="9041794" y="5379991"/>
            <a:ext cx="0" cy="309707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4" name="Google Shape;114;p2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 i="0" u="none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i="0" u="sng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 i="0" u="none" strike="noStrike" cap="none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 i="0" u="none" strike="noStrike" cap="none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F499D5-70CF-806F-6B42-C74C7390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060" y="3667545"/>
            <a:ext cx="2886141" cy="1823723"/>
          </a:xfrm>
          <a:prstGeom prst="rect">
            <a:avLst/>
          </a:prstGeom>
        </p:spPr>
      </p:pic>
      <p:cxnSp>
        <p:nvCxnSpPr>
          <p:cNvPr id="111" name="Google Shape;111;p2"/>
          <p:cNvCxnSpPr>
            <a:cxnSpLocks/>
          </p:cNvCxnSpPr>
          <p:nvPr/>
        </p:nvCxnSpPr>
        <p:spPr>
          <a:xfrm flipV="1">
            <a:off x="7487463" y="4684008"/>
            <a:ext cx="0" cy="30206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DE87FA-C57C-DA15-35E8-97E3A24821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278"/>
          <a:stretch>
            <a:fillRect/>
          </a:stretch>
        </p:blipFill>
        <p:spPr>
          <a:xfrm>
            <a:off x="8203895" y="3649847"/>
            <a:ext cx="2995956" cy="17301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0EDFD51A-E63D-63CD-9E5D-3B121A76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1CE75336-0443-0AFD-6D75-38895E3DD6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>
            <a:extLst>
              <a:ext uri="{FF2B5EF4-FFF2-40B4-BE49-F238E27FC236}">
                <a16:creationId xmlns:a16="http://schemas.microsoft.com/office/drawing/2014/main" id="{96DCBC3C-72F4-6AC5-120F-5B3BC84CFA25}"/>
              </a:ext>
            </a:extLst>
          </p:cNvPr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>
            <a:extLst>
              <a:ext uri="{FF2B5EF4-FFF2-40B4-BE49-F238E27FC236}">
                <a16:creationId xmlns:a16="http://schemas.microsoft.com/office/drawing/2014/main" id="{6AFAF63D-C986-4A55-9174-4F7393702A99}"/>
              </a:ext>
            </a:extLst>
          </p:cNvPr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>
            <a:extLst>
              <a:ext uri="{FF2B5EF4-FFF2-40B4-BE49-F238E27FC236}">
                <a16:creationId xmlns:a16="http://schemas.microsoft.com/office/drawing/2014/main" id="{AA0EFAC0-498A-C7CB-23BB-3DA339EF63DC}"/>
              </a:ext>
            </a:extLst>
          </p:cNvPr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>
            <a:extLst>
              <a:ext uri="{FF2B5EF4-FFF2-40B4-BE49-F238E27FC236}">
                <a16:creationId xmlns:a16="http://schemas.microsoft.com/office/drawing/2014/main" id="{D3164A7D-62BD-BF51-DFA1-16DD4C4903A3}"/>
              </a:ext>
            </a:extLst>
          </p:cNvPr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>
            <a:extLst>
              <a:ext uri="{FF2B5EF4-FFF2-40B4-BE49-F238E27FC236}">
                <a16:creationId xmlns:a16="http://schemas.microsoft.com/office/drawing/2014/main" id="{C7002E95-27EF-0546-8C25-A386448A85EE}"/>
              </a:ext>
            </a:extLst>
          </p:cNvPr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749F242F-A89A-EB37-75B1-736B32E52B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GB" sz="4000" b="1" cap="none" dirty="0">
                <a:solidFill>
                  <a:srgbClr val="C00000"/>
                </a:solidFill>
              </a:rPr>
              <a:t>HOME</a:t>
            </a:r>
            <a:r>
              <a:rPr lang="en-GB" sz="4000" b="1" cap="none" dirty="0">
                <a:solidFill>
                  <a:schemeClr val="lt1"/>
                </a:solidFill>
              </a:rPr>
              <a:t> PAGE</a:t>
            </a:r>
            <a:br>
              <a:rPr lang="en-GB" sz="40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endParaRPr sz="4000" dirty="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6" name="Google Shape;126;p3">
            <a:extLst>
              <a:ext uri="{FF2B5EF4-FFF2-40B4-BE49-F238E27FC236}">
                <a16:creationId xmlns:a16="http://schemas.microsoft.com/office/drawing/2014/main" id="{AFA525E1-A566-A18D-1A2B-12C4F2022BFA}"/>
              </a:ext>
            </a:extLst>
          </p:cNvPr>
          <p:cNvSpPr txBox="1"/>
          <p:nvPr/>
        </p:nvSpPr>
        <p:spPr>
          <a:xfrm>
            <a:off x="4820542" y="709723"/>
            <a:ext cx="56227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800" dirty="0">
                <a:solidFill>
                  <a:schemeClr val="bg2"/>
                </a:solidFill>
              </a:rPr>
              <a:t>Your </a:t>
            </a:r>
            <a:r>
              <a:rPr lang="en-GB" sz="1800" b="1" dirty="0">
                <a:solidFill>
                  <a:schemeClr val="bg2"/>
                </a:solidFill>
              </a:rPr>
              <a:t>Home</a:t>
            </a:r>
            <a:r>
              <a:rPr lang="en-GB" sz="1800" dirty="0">
                <a:solidFill>
                  <a:schemeClr val="bg2"/>
                </a:solidFill>
              </a:rPr>
              <a:t> page provides quick links and a snapshot of your meeting status, making platform navigation simple and intuitive</a:t>
            </a:r>
            <a:r>
              <a:rPr lang="en-GB" dirty="0"/>
              <a:t>.</a:t>
            </a: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3">
            <a:extLst>
              <a:ext uri="{FF2B5EF4-FFF2-40B4-BE49-F238E27FC236}">
                <a16:creationId xmlns:a16="http://schemas.microsoft.com/office/drawing/2014/main" id="{E8A51207-2AD6-B030-9B21-F780F05341CA}"/>
              </a:ext>
            </a:extLst>
          </p:cNvPr>
          <p:cNvCxnSpPr/>
          <p:nvPr/>
        </p:nvCxnSpPr>
        <p:spPr>
          <a:xfrm>
            <a:off x="7262284" y="1803554"/>
            <a:ext cx="0" cy="34602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4D1AB4C0-EA3E-BEC1-0AD6-A7795E433B98}"/>
              </a:ext>
            </a:extLst>
          </p:cNvPr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meeting schedule&#10;&#10;AI-generated content may be incorrect.">
            <a:extLst>
              <a:ext uri="{FF2B5EF4-FFF2-40B4-BE49-F238E27FC236}">
                <a16:creationId xmlns:a16="http://schemas.microsoft.com/office/drawing/2014/main" id="{CF4FEBC7-2A04-FA47-9344-194E82382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863" y="2248840"/>
            <a:ext cx="4801381" cy="4214351"/>
          </a:xfrm>
          <a:prstGeom prst="rect">
            <a:avLst/>
          </a:prstGeom>
        </p:spPr>
      </p:pic>
      <p:sp>
        <p:nvSpPr>
          <p:cNvPr id="4" name="Google Shape;144;p4">
            <a:extLst>
              <a:ext uri="{FF2B5EF4-FFF2-40B4-BE49-F238E27FC236}">
                <a16:creationId xmlns:a16="http://schemas.microsoft.com/office/drawing/2014/main" id="{0CD041E1-4FB7-005C-CDF8-E65D1E29E742}"/>
              </a:ext>
            </a:extLst>
          </p:cNvPr>
          <p:cNvSpPr/>
          <p:nvPr/>
        </p:nvSpPr>
        <p:spPr>
          <a:xfrm>
            <a:off x="10287941" y="3567887"/>
            <a:ext cx="872240" cy="277090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54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-11" y="20277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GB" sz="4000" b="1" cap="none" dirty="0">
                <a:solidFill>
                  <a:schemeClr val="lt1"/>
                </a:solidFill>
              </a:rPr>
              <a:t>CHECK AND UPDATE YOUR </a:t>
            </a:r>
            <a:r>
              <a:rPr lang="en-GB" sz="4000" b="1" cap="none" dirty="0">
                <a:solidFill>
                  <a:srgbClr val="C00000"/>
                </a:solidFill>
              </a:rPr>
              <a:t>PROFILE</a:t>
            </a:r>
            <a:br>
              <a:rPr lang="en-GB" sz="40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endParaRPr sz="4000" dirty="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4790643" y="674504"/>
            <a:ext cx="619078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IMPORTANT! </a:t>
            </a:r>
            <a:r>
              <a:rPr lang="en-GB" sz="180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Start by selecting the </a:t>
            </a:r>
            <a:r>
              <a:rPr lang="en-GB" sz="1800" b="1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Account</a:t>
            </a:r>
            <a:r>
              <a:rPr lang="en-GB" sz="1800" i="0" u="none" strike="noStrike" cap="none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 tab and ensure your profile information is accurate. This information helps others find you on the platform.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screenshot of a meeting schedule&#10;&#10;AI-generated content may be incorrect.">
            <a:extLst>
              <a:ext uri="{FF2B5EF4-FFF2-40B4-BE49-F238E27FC236}">
                <a16:creationId xmlns:a16="http://schemas.microsoft.com/office/drawing/2014/main" id="{CF32E6C2-33F0-353A-7985-BCA59107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2546"/>
          <a:stretch>
            <a:fillRect/>
          </a:stretch>
        </p:blipFill>
        <p:spPr>
          <a:xfrm>
            <a:off x="4787647" y="2238407"/>
            <a:ext cx="4801381" cy="1578442"/>
          </a:xfrm>
          <a:prstGeom prst="rect">
            <a:avLst/>
          </a:prstGeom>
        </p:spPr>
      </p:pic>
      <p:pic>
        <p:nvPicPr>
          <p:cNvPr id="5" name="Picture 4" descr="A screenshot of a survey&#10;&#10;AI-generated content may be incorrect.">
            <a:extLst>
              <a:ext uri="{FF2B5EF4-FFF2-40B4-BE49-F238E27FC236}">
                <a16:creationId xmlns:a16="http://schemas.microsoft.com/office/drawing/2014/main" id="{AF77B221-65BF-5C3C-8149-D96376BF1D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24" b="20591"/>
          <a:stretch>
            <a:fillRect/>
          </a:stretch>
        </p:blipFill>
        <p:spPr>
          <a:xfrm>
            <a:off x="8516148" y="2806018"/>
            <a:ext cx="2145759" cy="3678962"/>
          </a:xfrm>
          <a:prstGeom prst="rect">
            <a:avLst/>
          </a:prstGeom>
        </p:spPr>
      </p:pic>
      <p:cxnSp>
        <p:nvCxnSpPr>
          <p:cNvPr id="127" name="Google Shape;127;p3"/>
          <p:cNvCxnSpPr/>
          <p:nvPr/>
        </p:nvCxnSpPr>
        <p:spPr>
          <a:xfrm>
            <a:off x="8373150" y="1805763"/>
            <a:ext cx="0" cy="34602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" name="Google Shape;127;p3">
            <a:extLst>
              <a:ext uri="{FF2B5EF4-FFF2-40B4-BE49-F238E27FC236}">
                <a16:creationId xmlns:a16="http://schemas.microsoft.com/office/drawing/2014/main" id="{A6152A40-C054-582A-46DB-17D5099DDE61}"/>
              </a:ext>
            </a:extLst>
          </p:cNvPr>
          <p:cNvCxnSpPr>
            <a:cxnSpLocks/>
          </p:cNvCxnSpPr>
          <p:nvPr/>
        </p:nvCxnSpPr>
        <p:spPr>
          <a:xfrm flipH="1">
            <a:off x="10661907" y="3977988"/>
            <a:ext cx="424455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0" y="-10138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4000"/>
              <a:buFont typeface="Play"/>
              <a:buNone/>
            </a:pPr>
            <a:r>
              <a:rPr lang="en-GB" sz="4000" b="1">
                <a:solidFill>
                  <a:srgbClr val="FF2600"/>
                </a:solidFill>
              </a:rPr>
              <a:t>SEARCH</a:t>
            </a:r>
            <a:r>
              <a:rPr lang="en-GB" sz="4000" b="1">
                <a:solidFill>
                  <a:schemeClr val="lt1"/>
                </a:solidFill>
              </a:rPr>
              <a:t> FOR PARTNERS</a:t>
            </a:r>
            <a:endParaRPr sz="4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4530340" y="278979"/>
            <a:ext cx="6873275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To find potential partners (companies or attendees), click 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. You can search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D384C"/>
                </a:solidFill>
              </a:rPr>
              <a:t>Organisation or Person’s 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D384C"/>
                </a:solidFill>
              </a:rPr>
              <a:t>A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lphabetical or by join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Filters</a:t>
            </a:r>
          </a:p>
          <a:p>
            <a:r>
              <a:rPr lang="en-GB" sz="1800" dirty="0">
                <a:solidFill>
                  <a:srgbClr val="0D384C"/>
                </a:solidFill>
              </a:rPr>
              <a:t>You can also bookmark companies/people of interest.</a:t>
            </a:r>
            <a:endParaRPr lang="en-GB" sz="1800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dirty="0"/>
          </a:p>
        </p:txBody>
      </p:sp>
      <p:cxnSp>
        <p:nvCxnSpPr>
          <p:cNvPr id="145" name="Google Shape;145;p4"/>
          <p:cNvCxnSpPr/>
          <p:nvPr/>
        </p:nvCxnSpPr>
        <p:spPr>
          <a:xfrm>
            <a:off x="7227106" y="3989865"/>
            <a:ext cx="29312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7" name="Google Shape;147;p4"/>
          <p:cNvCxnSpPr>
            <a:cxnSpLocks/>
          </p:cNvCxnSpPr>
          <p:nvPr/>
        </p:nvCxnSpPr>
        <p:spPr>
          <a:xfrm>
            <a:off x="7180901" y="5779507"/>
            <a:ext cx="293121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" name="Google Shape;150;p4"/>
          <p:cNvCxnSpPr>
            <a:cxnSpLocks/>
          </p:cNvCxnSpPr>
          <p:nvPr/>
        </p:nvCxnSpPr>
        <p:spPr>
          <a:xfrm flipH="1">
            <a:off x="11588446" y="5229135"/>
            <a:ext cx="30177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1" name="Google Shape;151;p4"/>
          <p:cNvCxnSpPr>
            <a:cxnSpLocks/>
          </p:cNvCxnSpPr>
          <p:nvPr/>
        </p:nvCxnSpPr>
        <p:spPr>
          <a:xfrm>
            <a:off x="7227105" y="4672136"/>
            <a:ext cx="293121" cy="1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2" name="Google Shape;152;p4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search engine&#10;&#10;AI-generated content may be incorrect.">
            <a:extLst>
              <a:ext uri="{FF2B5EF4-FFF2-40B4-BE49-F238E27FC236}">
                <a16:creationId xmlns:a16="http://schemas.microsoft.com/office/drawing/2014/main" id="{4F21E480-0FB7-0EC9-5118-2A06E997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25" y="2493361"/>
            <a:ext cx="3916941" cy="3725310"/>
          </a:xfrm>
          <a:prstGeom prst="rect">
            <a:avLst/>
          </a:prstGeom>
        </p:spPr>
      </p:pic>
      <p:sp>
        <p:nvSpPr>
          <p:cNvPr id="144" name="Google Shape;144;p4"/>
          <p:cNvSpPr/>
          <p:nvPr/>
        </p:nvSpPr>
        <p:spPr>
          <a:xfrm>
            <a:off x="10696027" y="3598473"/>
            <a:ext cx="801539" cy="277090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4"/>
          <p:cNvCxnSpPr>
            <a:cxnSpLocks/>
          </p:cNvCxnSpPr>
          <p:nvPr/>
        </p:nvCxnSpPr>
        <p:spPr>
          <a:xfrm flipH="1">
            <a:off x="11566587" y="4440975"/>
            <a:ext cx="323636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50;p4">
            <a:extLst>
              <a:ext uri="{FF2B5EF4-FFF2-40B4-BE49-F238E27FC236}">
                <a16:creationId xmlns:a16="http://schemas.microsoft.com/office/drawing/2014/main" id="{C6D78F60-BD5E-1B6B-8A9F-361F1F9E31A9}"/>
              </a:ext>
            </a:extLst>
          </p:cNvPr>
          <p:cNvCxnSpPr>
            <a:cxnSpLocks/>
          </p:cNvCxnSpPr>
          <p:nvPr/>
        </p:nvCxnSpPr>
        <p:spPr>
          <a:xfrm>
            <a:off x="8683710" y="2058162"/>
            <a:ext cx="0" cy="381094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>
          <a:extLst>
            <a:ext uri="{FF2B5EF4-FFF2-40B4-BE49-F238E27FC236}">
              <a16:creationId xmlns:a16="http://schemas.microsoft.com/office/drawing/2014/main" id="{191325B6-CE2B-4805-F951-9E0AAA0A8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>
            <a:extLst>
              <a:ext uri="{FF2B5EF4-FFF2-40B4-BE49-F238E27FC236}">
                <a16:creationId xmlns:a16="http://schemas.microsoft.com/office/drawing/2014/main" id="{1274105D-E8C3-FBD2-B78E-C35B8304E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>
            <a:extLst>
              <a:ext uri="{FF2B5EF4-FFF2-40B4-BE49-F238E27FC236}">
                <a16:creationId xmlns:a16="http://schemas.microsoft.com/office/drawing/2014/main" id="{FFBD9A63-78EA-D6CB-AD19-B83CAAECD958}"/>
              </a:ext>
            </a:extLst>
          </p:cNvPr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>
            <a:extLst>
              <a:ext uri="{FF2B5EF4-FFF2-40B4-BE49-F238E27FC236}">
                <a16:creationId xmlns:a16="http://schemas.microsoft.com/office/drawing/2014/main" id="{EDD3096C-A0B7-3441-7DC0-F4A8486E4F73}"/>
              </a:ext>
            </a:extLst>
          </p:cNvPr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>
            <a:extLst>
              <a:ext uri="{FF2B5EF4-FFF2-40B4-BE49-F238E27FC236}">
                <a16:creationId xmlns:a16="http://schemas.microsoft.com/office/drawing/2014/main" id="{C065C246-2DA9-A4D0-32AC-D6738AE088DE}"/>
              </a:ext>
            </a:extLst>
          </p:cNvPr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>
            <a:extLst>
              <a:ext uri="{FF2B5EF4-FFF2-40B4-BE49-F238E27FC236}">
                <a16:creationId xmlns:a16="http://schemas.microsoft.com/office/drawing/2014/main" id="{4096F664-CF1A-CDA9-2DA0-6499A929705B}"/>
              </a:ext>
            </a:extLst>
          </p:cNvPr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>
            <a:extLst>
              <a:ext uri="{FF2B5EF4-FFF2-40B4-BE49-F238E27FC236}">
                <a16:creationId xmlns:a16="http://schemas.microsoft.com/office/drawing/2014/main" id="{2B8C043F-0935-E052-CE6D-FFF647326D60}"/>
              </a:ext>
            </a:extLst>
          </p:cNvPr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>
            <a:extLst>
              <a:ext uri="{FF2B5EF4-FFF2-40B4-BE49-F238E27FC236}">
                <a16:creationId xmlns:a16="http://schemas.microsoft.com/office/drawing/2014/main" id="{A27BA582-2907-B95B-2C73-37D90832A50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4000"/>
              <a:buFont typeface="Play"/>
              <a:buNone/>
            </a:pPr>
            <a:r>
              <a:rPr lang="en-GB" sz="4000" b="1" dirty="0">
                <a:solidFill>
                  <a:srgbClr val="FF2600"/>
                </a:solidFill>
              </a:rPr>
              <a:t>REQUEST </a:t>
            </a:r>
            <a:r>
              <a:rPr lang="en-GB" sz="4000" b="1" dirty="0">
                <a:solidFill>
                  <a:schemeClr val="bg1"/>
                </a:solidFill>
              </a:rPr>
              <a:t>MEETINGS</a:t>
            </a:r>
            <a:endParaRPr sz="4000" dirty="0">
              <a:solidFill>
                <a:schemeClr val="bg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2" name="Google Shape;152;p4">
            <a:extLst>
              <a:ext uri="{FF2B5EF4-FFF2-40B4-BE49-F238E27FC236}">
                <a16:creationId xmlns:a16="http://schemas.microsoft.com/office/drawing/2014/main" id="{82C48318-5C76-7C83-D164-1EC92805381A}"/>
              </a:ext>
            </a:extLst>
          </p:cNvPr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screenshot of a calendar&#10;&#10;AI-generated content may be incorrect.">
            <a:extLst>
              <a:ext uri="{FF2B5EF4-FFF2-40B4-BE49-F238E27FC236}">
                <a16:creationId xmlns:a16="http://schemas.microsoft.com/office/drawing/2014/main" id="{7C731F4E-D842-7BAB-5D2B-09F27BAF05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352" r="26698"/>
          <a:stretch>
            <a:fillRect/>
          </a:stretch>
        </p:blipFill>
        <p:spPr>
          <a:xfrm>
            <a:off x="4487450" y="3702930"/>
            <a:ext cx="3819565" cy="2524827"/>
          </a:xfrm>
          <a:prstGeom prst="rect">
            <a:avLst/>
          </a:prstGeom>
        </p:spPr>
      </p:pic>
      <p:pic>
        <p:nvPicPr>
          <p:cNvPr id="7" name="Picture 6" descr="A screenshot of a web meeting&#10;&#10;AI-generated content may be incorrect.">
            <a:extLst>
              <a:ext uri="{FF2B5EF4-FFF2-40B4-BE49-F238E27FC236}">
                <a16:creationId xmlns:a16="http://schemas.microsoft.com/office/drawing/2014/main" id="{75CADDD8-67A1-5A58-9445-2CFFAFD6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423" r="24808" b="1794"/>
          <a:stretch>
            <a:fillRect/>
          </a:stretch>
        </p:blipFill>
        <p:spPr>
          <a:xfrm>
            <a:off x="8539163" y="3943633"/>
            <a:ext cx="3420689" cy="2047746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F136BB-DD44-AB33-FAB8-3A55C8951D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42" b="45223"/>
          <a:stretch>
            <a:fillRect/>
          </a:stretch>
        </p:blipFill>
        <p:spPr>
          <a:xfrm>
            <a:off x="4624302" y="1657491"/>
            <a:ext cx="3374551" cy="1687468"/>
          </a:xfrm>
          <a:prstGeom prst="rect">
            <a:avLst/>
          </a:prstGeom>
        </p:spPr>
      </p:pic>
      <p:cxnSp>
        <p:nvCxnSpPr>
          <p:cNvPr id="6" name="Google Shape;150;p4">
            <a:extLst>
              <a:ext uri="{FF2B5EF4-FFF2-40B4-BE49-F238E27FC236}">
                <a16:creationId xmlns:a16="http://schemas.microsoft.com/office/drawing/2014/main" id="{D3DBCC69-E0BE-745C-5E7D-6DB75AF30A2A}"/>
              </a:ext>
            </a:extLst>
          </p:cNvPr>
          <p:cNvCxnSpPr>
            <a:cxnSpLocks/>
          </p:cNvCxnSpPr>
          <p:nvPr/>
        </p:nvCxnSpPr>
        <p:spPr>
          <a:xfrm flipH="1">
            <a:off x="7978056" y="2654147"/>
            <a:ext cx="507568" cy="17971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150;p4">
            <a:extLst>
              <a:ext uri="{FF2B5EF4-FFF2-40B4-BE49-F238E27FC236}">
                <a16:creationId xmlns:a16="http://schemas.microsoft.com/office/drawing/2014/main" id="{D6607680-A04B-67A0-0E35-91BFB34B4742}"/>
              </a:ext>
            </a:extLst>
          </p:cNvPr>
          <p:cNvCxnSpPr>
            <a:cxnSpLocks/>
          </p:cNvCxnSpPr>
          <p:nvPr/>
        </p:nvCxnSpPr>
        <p:spPr>
          <a:xfrm flipH="1">
            <a:off x="8720773" y="5607005"/>
            <a:ext cx="453866" cy="15790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" name="Google Shape;149;p4">
            <a:extLst>
              <a:ext uri="{FF2B5EF4-FFF2-40B4-BE49-F238E27FC236}">
                <a16:creationId xmlns:a16="http://schemas.microsoft.com/office/drawing/2014/main" id="{62466290-69A0-F37A-8A0B-4F721A46906B}"/>
              </a:ext>
            </a:extLst>
          </p:cNvPr>
          <p:cNvCxnSpPr>
            <a:cxnSpLocks/>
          </p:cNvCxnSpPr>
          <p:nvPr/>
        </p:nvCxnSpPr>
        <p:spPr>
          <a:xfrm flipH="1">
            <a:off x="7487060" y="5607005"/>
            <a:ext cx="406110" cy="15790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" name="Google Shape;142;p4">
            <a:extLst>
              <a:ext uri="{FF2B5EF4-FFF2-40B4-BE49-F238E27FC236}">
                <a16:creationId xmlns:a16="http://schemas.microsoft.com/office/drawing/2014/main" id="{AAB4C82F-B053-B6BA-58B8-224BF5BFA5E5}"/>
              </a:ext>
            </a:extLst>
          </p:cNvPr>
          <p:cNvSpPr txBox="1"/>
          <p:nvPr/>
        </p:nvSpPr>
        <p:spPr>
          <a:xfrm>
            <a:off x="4487450" y="447044"/>
            <a:ext cx="718473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To request a meeting, click </a:t>
            </a:r>
            <a:r>
              <a:rPr lang="en-GB" sz="1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Book Meeting </a:t>
            </a:r>
            <a:r>
              <a:rPr lang="en-GB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next to the person’s name. Available slots will appear in your calendar. </a:t>
            </a:r>
          </a:p>
          <a:p>
            <a:r>
              <a:rPr lang="en-GB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Please check time zones before booking.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D384C"/>
                </a:solidFill>
              </a:rPr>
              <a:t>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>
            <a:extLst>
              <a:ext uri="{FF2B5EF4-FFF2-40B4-BE49-F238E27FC236}">
                <a16:creationId xmlns:a16="http://schemas.microsoft.com/office/drawing/2014/main" id="{55EB4BF4-F132-5D3F-782B-BA89C654E799}"/>
              </a:ext>
            </a:extLst>
          </p:cNvPr>
          <p:cNvSpPr/>
          <p:nvPr/>
        </p:nvSpPr>
        <p:spPr>
          <a:xfrm>
            <a:off x="5578489" y="4366220"/>
            <a:ext cx="1035021" cy="240678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45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6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 cap="none">
                <a:solidFill>
                  <a:schemeClr val="lt1"/>
                </a:solidFill>
              </a:rPr>
              <a:t>CONFIRM OR DECLINE MEETINGS</a:t>
            </a:r>
            <a:endParaRPr sz="4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4748411" y="307414"/>
            <a:ext cx="6911917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To accept, decline, reschedule, or add a colleague to your meeting, go to the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tab.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Play"/>
              <a:buAutoNum type="arabicPeriod"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Meetings 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(by Type)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Play"/>
              <a:buAutoNum type="arabicPeriod"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Select an individual meeting and click on it to confirm, decline, reschedule, add a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colleague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, or reassign</a:t>
            </a:r>
            <a:r>
              <a:rPr lang="en-GB" sz="1800" dirty="0">
                <a:solidFill>
                  <a:srgbClr val="0D384C"/>
                </a:solidFill>
              </a:rPr>
              <a:t>. </a:t>
            </a: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Play"/>
              <a:buAutoNum type="arabicPeriod"/>
            </a:pPr>
            <a:r>
              <a:rPr lang="en-GB" sz="1800" dirty="0">
                <a:solidFill>
                  <a:srgbClr val="0D384C"/>
                </a:solidFill>
              </a:rPr>
              <a:t>Note that </a:t>
            </a:r>
            <a:r>
              <a:rPr lang="en-GB" sz="1800" b="1" dirty="0">
                <a:solidFill>
                  <a:srgbClr val="0D384C"/>
                </a:solidFill>
              </a:rPr>
              <a:t>Chat</a:t>
            </a:r>
            <a:r>
              <a:rPr lang="en-GB" sz="1800" dirty="0">
                <a:solidFill>
                  <a:srgbClr val="0D384C"/>
                </a:solidFill>
              </a:rPr>
              <a:t> can be used and will appear on your right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D384C"/>
              </a:buClr>
              <a:buSzPts val="1800"/>
              <a:buFont typeface="Play"/>
              <a:buAutoNum type="arabicPeriod"/>
            </a:pP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To return to your calendar, click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r>
              <a:rPr lang="en-GB" sz="1800" b="1" dirty="0">
                <a:solidFill>
                  <a:srgbClr val="0D384C"/>
                </a:solidFill>
              </a:rPr>
              <a:t>.</a:t>
            </a:r>
            <a:endParaRPr sz="1800" dirty="0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Google Shape;182;p6"/>
          <p:cNvCxnSpPr>
            <a:cxnSpLocks/>
          </p:cNvCxnSpPr>
          <p:nvPr/>
        </p:nvCxnSpPr>
        <p:spPr>
          <a:xfrm>
            <a:off x="9908495" y="3366112"/>
            <a:ext cx="0" cy="317589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7" name="Google Shape;187;p6"/>
          <p:cNvSpPr/>
          <p:nvPr/>
        </p:nvSpPr>
        <p:spPr>
          <a:xfrm>
            <a:off x="4748411" y="6514031"/>
            <a:ext cx="6666833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A screenshot of a schedule&#10;&#10;AI-generated content may be incorrect.">
            <a:extLst>
              <a:ext uri="{FF2B5EF4-FFF2-40B4-BE49-F238E27FC236}">
                <a16:creationId xmlns:a16="http://schemas.microsoft.com/office/drawing/2014/main" id="{71DD3F29-0B8F-92DD-C4A3-FFDF07E16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8" t="2962" r="7507"/>
          <a:stretch>
            <a:fillRect/>
          </a:stretch>
        </p:blipFill>
        <p:spPr>
          <a:xfrm>
            <a:off x="4830927" y="2518915"/>
            <a:ext cx="2312232" cy="3688618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066715-CA72-CD45-88EA-969C7C13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1"/>
          <a:stretch>
            <a:fillRect/>
          </a:stretch>
        </p:blipFill>
        <p:spPr>
          <a:xfrm>
            <a:off x="7292764" y="3745636"/>
            <a:ext cx="4749631" cy="2569914"/>
          </a:xfrm>
          <a:prstGeom prst="rect">
            <a:avLst/>
          </a:prstGeom>
        </p:spPr>
      </p:pic>
      <p:cxnSp>
        <p:nvCxnSpPr>
          <p:cNvPr id="185" name="Google Shape;185;p6"/>
          <p:cNvCxnSpPr/>
          <p:nvPr/>
        </p:nvCxnSpPr>
        <p:spPr>
          <a:xfrm>
            <a:off x="4522065" y="5071447"/>
            <a:ext cx="30886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3" name="Google Shape;183;p6"/>
          <p:cNvCxnSpPr/>
          <p:nvPr/>
        </p:nvCxnSpPr>
        <p:spPr>
          <a:xfrm>
            <a:off x="4512427" y="5207044"/>
            <a:ext cx="30886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" name="Google Shape;144;p4">
            <a:extLst>
              <a:ext uri="{FF2B5EF4-FFF2-40B4-BE49-F238E27FC236}">
                <a16:creationId xmlns:a16="http://schemas.microsoft.com/office/drawing/2014/main" id="{5AD1D9B9-7A74-B260-CBAB-AA377B4270B9}"/>
              </a:ext>
            </a:extLst>
          </p:cNvPr>
          <p:cNvSpPr/>
          <p:nvPr/>
        </p:nvSpPr>
        <p:spPr>
          <a:xfrm>
            <a:off x="10167742" y="4830769"/>
            <a:ext cx="830938" cy="240678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182;p6">
            <a:extLst>
              <a:ext uri="{FF2B5EF4-FFF2-40B4-BE49-F238E27FC236}">
                <a16:creationId xmlns:a16="http://schemas.microsoft.com/office/drawing/2014/main" id="{01419F55-7C52-1D12-582B-7B82B42674A9}"/>
              </a:ext>
            </a:extLst>
          </p:cNvPr>
          <p:cNvCxnSpPr>
            <a:cxnSpLocks/>
          </p:cNvCxnSpPr>
          <p:nvPr/>
        </p:nvCxnSpPr>
        <p:spPr>
          <a:xfrm>
            <a:off x="11492880" y="3366112"/>
            <a:ext cx="0" cy="317589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4060e28e0_0_0"/>
          <p:cNvSpPr/>
          <p:nvPr/>
        </p:nvSpPr>
        <p:spPr>
          <a:xfrm>
            <a:off x="0" y="10137"/>
            <a:ext cx="12192000" cy="73695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f4060e28e0_0_0"/>
          <p:cNvSpPr/>
          <p:nvPr/>
        </p:nvSpPr>
        <p:spPr>
          <a:xfrm rot="5400000" flipH="1">
            <a:off x="-1410016" y="1410150"/>
            <a:ext cx="6858000" cy="403770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1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f4060e28e0_0_0"/>
          <p:cNvSpPr/>
          <p:nvPr/>
        </p:nvSpPr>
        <p:spPr>
          <a:xfrm rot="5400000" flipH="1">
            <a:off x="-1410016" y="1420288"/>
            <a:ext cx="6858000" cy="4037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f4060e28e0_0_0"/>
          <p:cNvSpPr/>
          <p:nvPr/>
        </p:nvSpPr>
        <p:spPr>
          <a:xfrm rot="5400000" flipH="1">
            <a:off x="767983" y="3588145"/>
            <a:ext cx="2502000" cy="4037700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f4060e28e0_0_0"/>
          <p:cNvSpPr/>
          <p:nvPr/>
        </p:nvSpPr>
        <p:spPr>
          <a:xfrm rot="-967356">
            <a:off x="-500907" y="968177"/>
            <a:ext cx="3897638" cy="4176045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f4060e28e0_0_0"/>
          <p:cNvSpPr/>
          <p:nvPr/>
        </p:nvSpPr>
        <p:spPr>
          <a:xfrm rot="5400000" flipH="1">
            <a:off x="-1410026" y="1410148"/>
            <a:ext cx="6858000" cy="4037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f4060e28e0_0_0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00" cy="23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 dirty="0">
                <a:solidFill>
                  <a:schemeClr val="lt1"/>
                </a:solidFill>
              </a:rPr>
              <a:t>ADD TO WORK CALENDAR</a:t>
            </a:r>
            <a:endParaRPr sz="4000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6" name="Google Shape;216;g2f4060e28e0_0_0"/>
          <p:cNvSpPr txBox="1"/>
          <p:nvPr/>
        </p:nvSpPr>
        <p:spPr>
          <a:xfrm>
            <a:off x="4748400" y="420725"/>
            <a:ext cx="6951300" cy="10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D384C"/>
                </a:solidFill>
              </a:rPr>
              <a:t>To align meetings/sessions with your work calendar, please click </a:t>
            </a:r>
            <a:r>
              <a:rPr lang="en-GB" sz="1800" b="1" dirty="0">
                <a:solidFill>
                  <a:srgbClr val="0D384C"/>
                </a:solidFill>
              </a:rPr>
              <a:t>Schedule</a:t>
            </a:r>
            <a:r>
              <a:rPr lang="en-GB" sz="1800" dirty="0">
                <a:solidFill>
                  <a:srgbClr val="0D384C"/>
                </a:solidFill>
              </a:rPr>
              <a:t>, scroll down, and then click </a:t>
            </a:r>
            <a:r>
              <a:rPr lang="en-GB" sz="1800" b="1" dirty="0">
                <a:solidFill>
                  <a:srgbClr val="0D384C"/>
                </a:solidFill>
              </a:rPr>
              <a:t>Add to calendar.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f4060e28e0_0_0"/>
          <p:cNvSpPr/>
          <p:nvPr/>
        </p:nvSpPr>
        <p:spPr>
          <a:xfrm>
            <a:off x="4748411" y="6514031"/>
            <a:ext cx="66669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Questions? Get in Touch: Tel: +44 20 3884 3050, Mobile/WhatsApp: +44 7967824023, </a:t>
            </a:r>
            <a:r>
              <a:rPr lang="en-GB" sz="912" b="1" u="sng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enquiries@lynx2market.com</a:t>
            </a:r>
            <a:r>
              <a:rPr lang="en-GB" sz="912" b="1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1">
              <a:solidFill>
                <a:srgbClr val="0D38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201;p7">
            <a:extLst>
              <a:ext uri="{FF2B5EF4-FFF2-40B4-BE49-F238E27FC236}">
                <a16:creationId xmlns:a16="http://schemas.microsoft.com/office/drawing/2014/main" id="{618136F8-DAEC-0075-68C9-603C2FF3DD1C}"/>
              </a:ext>
            </a:extLst>
          </p:cNvPr>
          <p:cNvCxnSpPr/>
          <p:nvPr/>
        </p:nvCxnSpPr>
        <p:spPr>
          <a:xfrm>
            <a:off x="7810859" y="5322132"/>
            <a:ext cx="30886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" name="Google Shape;201;p7">
            <a:extLst>
              <a:ext uri="{FF2B5EF4-FFF2-40B4-BE49-F238E27FC236}">
                <a16:creationId xmlns:a16="http://schemas.microsoft.com/office/drawing/2014/main" id="{33DF3063-BCA4-2ED0-AD2F-DB99AA18C556}"/>
              </a:ext>
            </a:extLst>
          </p:cNvPr>
          <p:cNvCxnSpPr>
            <a:cxnSpLocks/>
          </p:cNvCxnSpPr>
          <p:nvPr/>
        </p:nvCxnSpPr>
        <p:spPr>
          <a:xfrm>
            <a:off x="7810859" y="1383783"/>
            <a:ext cx="0" cy="29997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1740F0-570E-746D-C581-049F2F65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768" y="1714494"/>
            <a:ext cx="5292247" cy="2795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2FC25-CB24-669F-3C63-DBE7B42973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196"/>
          <a:stretch>
            <a:fillRect/>
          </a:stretch>
        </p:blipFill>
        <p:spPr>
          <a:xfrm>
            <a:off x="8155986" y="3094576"/>
            <a:ext cx="3718179" cy="3237431"/>
          </a:xfrm>
          <a:prstGeom prst="rect">
            <a:avLst/>
          </a:prstGeom>
        </p:spPr>
      </p:pic>
      <p:cxnSp>
        <p:nvCxnSpPr>
          <p:cNvPr id="217" name="Google Shape;217;g2f4060e28e0_0_0"/>
          <p:cNvCxnSpPr/>
          <p:nvPr/>
        </p:nvCxnSpPr>
        <p:spPr>
          <a:xfrm rot="10800000">
            <a:off x="5211129" y="3762756"/>
            <a:ext cx="0" cy="3174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Google Shape;144;p4">
            <a:extLst>
              <a:ext uri="{FF2B5EF4-FFF2-40B4-BE49-F238E27FC236}">
                <a16:creationId xmlns:a16="http://schemas.microsoft.com/office/drawing/2014/main" id="{E3E417EF-8438-C9DC-4E7F-3413AB986D0B}"/>
              </a:ext>
            </a:extLst>
          </p:cNvPr>
          <p:cNvSpPr/>
          <p:nvPr/>
        </p:nvSpPr>
        <p:spPr>
          <a:xfrm>
            <a:off x="11002105" y="3973718"/>
            <a:ext cx="798832" cy="566183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ctr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GB" sz="4000" b="1" cap="none" dirty="0">
                <a:solidFill>
                  <a:schemeClr val="lt1"/>
                </a:solidFill>
              </a:rPr>
              <a:t>SCHEDULE TAB</a:t>
            </a:r>
            <a:endParaRPr sz="4000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4487441" y="343969"/>
            <a:ext cx="7555034" cy="253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To view your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full itinerary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, including confirmed/declined meetings, booked sessions, and to block times in your calendar press </a:t>
            </a:r>
            <a:r>
              <a:rPr lang="en-GB" sz="1800" b="1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Schedule.</a:t>
            </a:r>
            <a:r>
              <a:rPr lang="en-GB" sz="1800" dirty="0">
                <a:solidFill>
                  <a:srgbClr val="0D384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endParaRPr lang="en-GB" sz="1800" dirty="0">
              <a:solidFill>
                <a:srgbClr val="0D384C"/>
              </a:solidFill>
            </a:endParaRPr>
          </a:p>
          <a:p>
            <a:r>
              <a:rPr lang="en-GB" sz="1800" dirty="0">
                <a:solidFill>
                  <a:srgbClr val="0D384C"/>
                </a:solidFill>
              </a:rPr>
              <a:t>To block/unblock times slots in your calendar, click on Available/Unavailable button.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5"/>
          <p:cNvCxnSpPr/>
          <p:nvPr/>
        </p:nvCxnSpPr>
        <p:spPr>
          <a:xfrm>
            <a:off x="9151765" y="1875263"/>
            <a:ext cx="0" cy="33992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90D8D3-52E8-167B-A55F-DE518968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02" y="2302990"/>
            <a:ext cx="7772400" cy="4106051"/>
          </a:xfrm>
          <a:prstGeom prst="rect">
            <a:avLst/>
          </a:prstGeom>
        </p:spPr>
      </p:pic>
      <p:cxnSp>
        <p:nvCxnSpPr>
          <p:cNvPr id="4" name="Google Shape;168;p5">
            <a:extLst>
              <a:ext uri="{FF2B5EF4-FFF2-40B4-BE49-F238E27FC236}">
                <a16:creationId xmlns:a16="http://schemas.microsoft.com/office/drawing/2014/main" id="{8008E7DD-CEDB-FB57-4A94-BDFC923439A0}"/>
              </a:ext>
            </a:extLst>
          </p:cNvPr>
          <p:cNvCxnSpPr>
            <a:cxnSpLocks/>
          </p:cNvCxnSpPr>
          <p:nvPr/>
        </p:nvCxnSpPr>
        <p:spPr>
          <a:xfrm flipH="1">
            <a:off x="7371850" y="4719432"/>
            <a:ext cx="47818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68;p5">
            <a:extLst>
              <a:ext uri="{FF2B5EF4-FFF2-40B4-BE49-F238E27FC236}">
                <a16:creationId xmlns:a16="http://schemas.microsoft.com/office/drawing/2014/main" id="{40EF0CEC-BEB1-2BDC-6B9F-A7DC1FEA6940}"/>
              </a:ext>
            </a:extLst>
          </p:cNvPr>
          <p:cNvCxnSpPr>
            <a:cxnSpLocks/>
          </p:cNvCxnSpPr>
          <p:nvPr/>
        </p:nvCxnSpPr>
        <p:spPr>
          <a:xfrm flipH="1">
            <a:off x="7371850" y="5458428"/>
            <a:ext cx="47818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791</Words>
  <Application>Microsoft Macintosh PowerPoint</Application>
  <PresentationFormat>Widescreen</PresentationFormat>
  <Paragraphs>68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Play</vt:lpstr>
      <vt:lpstr>Arial</vt:lpstr>
      <vt:lpstr>Calibri</vt:lpstr>
      <vt:lpstr>Office Theme</vt:lpstr>
      <vt:lpstr>  WELCOME! </vt:lpstr>
      <vt:lpstr>HOW TO LOG-IN </vt:lpstr>
      <vt:lpstr>HOME PAGE </vt:lpstr>
      <vt:lpstr>CHECK AND UPDATE YOUR PROFILE </vt:lpstr>
      <vt:lpstr>SEARCH FOR PARTNERS</vt:lpstr>
      <vt:lpstr>REQUEST MEETINGS</vt:lpstr>
      <vt:lpstr>CONFIRM OR DECLINE MEETINGS</vt:lpstr>
      <vt:lpstr>ADD TO WORK CALENDAR</vt:lpstr>
      <vt:lpstr>SCHEDULE TAB</vt:lpstr>
      <vt:lpstr>SESSIONS &amp; PRESENTATIONS</vt:lpstr>
      <vt:lpstr>HELP WITH THE PLATFORM </vt:lpstr>
      <vt:lpstr>NEED TO GET IN TOUCH?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Jane Gelfand</dc:creator>
  <cp:lastModifiedBy>Jane Gelfand</cp:lastModifiedBy>
  <cp:revision>28</cp:revision>
  <dcterms:created xsi:type="dcterms:W3CDTF">2020-06-24T20:37:49Z</dcterms:created>
  <dcterms:modified xsi:type="dcterms:W3CDTF">2025-09-03T14:44:17Z</dcterms:modified>
</cp:coreProperties>
</file>